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1" r:id="rId1"/>
  </p:sldMasterIdLst>
  <p:sldIdLst>
    <p:sldId id="256" r:id="rId2"/>
    <p:sldId id="257" r:id="rId3"/>
    <p:sldId id="266" r:id="rId4"/>
    <p:sldId id="267" r:id="rId5"/>
    <p:sldId id="270" r:id="rId6"/>
    <p:sldId id="271" r:id="rId7"/>
    <p:sldId id="273" r:id="rId8"/>
    <p:sldId id="274" r:id="rId9"/>
    <p:sldId id="276" r:id="rId10"/>
    <p:sldId id="277" r:id="rId11"/>
    <p:sldId id="279" r:id="rId12"/>
    <p:sldId id="283" r:id="rId13"/>
    <p:sldId id="284" r:id="rId14"/>
    <p:sldId id="285" r:id="rId15"/>
    <p:sldId id="287" r:id="rId16"/>
    <p:sldId id="320" r:id="rId17"/>
    <p:sldId id="321" r:id="rId18"/>
    <p:sldId id="319" r:id="rId19"/>
    <p:sldId id="286" r:id="rId20"/>
    <p:sldId id="288" r:id="rId21"/>
    <p:sldId id="289" r:id="rId22"/>
    <p:sldId id="290" r:id="rId23"/>
    <p:sldId id="291" r:id="rId24"/>
    <p:sldId id="311" r:id="rId25"/>
    <p:sldId id="293" r:id="rId26"/>
    <p:sldId id="292" r:id="rId27"/>
    <p:sldId id="294" r:id="rId28"/>
    <p:sldId id="295" r:id="rId29"/>
    <p:sldId id="296" r:id="rId30"/>
    <p:sldId id="297" r:id="rId31"/>
    <p:sldId id="300" r:id="rId32"/>
    <p:sldId id="299" r:id="rId33"/>
    <p:sldId id="301" r:id="rId34"/>
    <p:sldId id="302" r:id="rId35"/>
    <p:sldId id="304" r:id="rId36"/>
    <p:sldId id="303" r:id="rId37"/>
    <p:sldId id="305" r:id="rId38"/>
    <p:sldId id="306" r:id="rId39"/>
    <p:sldId id="313" r:id="rId40"/>
    <p:sldId id="314" r:id="rId41"/>
    <p:sldId id="315" r:id="rId42"/>
    <p:sldId id="316" r:id="rId43"/>
    <p:sldId id="317" r:id="rId44"/>
    <p:sldId id="318" r:id="rId45"/>
    <p:sldId id="312" r:id="rId46"/>
    <p:sldId id="307" r:id="rId47"/>
    <p:sldId id="308" r:id="rId48"/>
    <p:sldId id="323" r:id="rId49"/>
    <p:sldId id="322" r:id="rId50"/>
    <p:sldId id="310" r:id="rId51"/>
    <p:sldId id="324" r:id="rId52"/>
    <p:sldId id="325" r:id="rId53"/>
    <p:sldId id="326" r:id="rId54"/>
    <p:sldId id="327" r:id="rId55"/>
    <p:sldId id="328" r:id="rId56"/>
    <p:sldId id="309" r:id="rId57"/>
    <p:sldId id="329" r:id="rId58"/>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94660"/>
  </p:normalViewPr>
  <p:slideViewPr>
    <p:cSldViewPr snapToGrid="0">
      <p:cViewPr varScale="1">
        <p:scale>
          <a:sx n="74" d="100"/>
          <a:sy n="74" d="100"/>
        </p:scale>
        <p:origin x="5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8932558" y="5870575"/>
            <a:ext cx="1600200" cy="377825"/>
          </a:xfrm>
        </p:spPr>
        <p:txBody>
          <a:bodyPr/>
          <a:lstStyle/>
          <a:p>
            <a:pPr>
              <a:defRPr/>
            </a:pPr>
            <a:fld id="{FD786035-858E-4920-9EF9-08948CDF71FC}" type="datetimeFigureOut">
              <a:rPr lang="tr-TR" smtClean="0"/>
              <a:pPr>
                <a:defRPr/>
              </a:pPr>
              <a:t>31.05.2021</a:t>
            </a:fld>
            <a:endParaRPr lang="tr-TR"/>
          </a:p>
        </p:txBody>
      </p:sp>
      <p:sp>
        <p:nvSpPr>
          <p:cNvPr id="5" name="Footer Placeholder 4"/>
          <p:cNvSpPr>
            <a:spLocks noGrp="1"/>
          </p:cNvSpPr>
          <p:nvPr>
            <p:ph type="ftr" sz="quarter" idx="11"/>
          </p:nvPr>
        </p:nvSpPr>
        <p:spPr>
          <a:xfrm>
            <a:off x="3962399" y="5870575"/>
            <a:ext cx="4893958" cy="377825"/>
          </a:xfrm>
        </p:spPr>
        <p:txBody>
          <a:bodyPr/>
          <a:lstStyle/>
          <a:p>
            <a:pPr>
              <a:defRPr/>
            </a:pPr>
            <a:endParaRPr lang="tr-TR"/>
          </a:p>
        </p:txBody>
      </p:sp>
      <p:sp>
        <p:nvSpPr>
          <p:cNvPr id="6" name="Slide Number Placeholder 5"/>
          <p:cNvSpPr>
            <a:spLocks noGrp="1"/>
          </p:cNvSpPr>
          <p:nvPr>
            <p:ph type="sldNum" sz="quarter" idx="12"/>
          </p:nvPr>
        </p:nvSpPr>
        <p:spPr>
          <a:xfrm>
            <a:off x="10608958" y="5870575"/>
            <a:ext cx="551167" cy="377825"/>
          </a:xfrm>
        </p:spPr>
        <p:txBody>
          <a:bodyPr/>
          <a:lstStyle/>
          <a:p>
            <a:pPr>
              <a:defRPr/>
            </a:pPr>
            <a:fld id="{315498B4-7501-400F-B426-55B59C084975}" type="slidenum">
              <a:rPr lang="tr-TR" smtClean="0"/>
              <a:pPr>
                <a:defRPr/>
              </a:pPr>
              <a:t>‹#›</a:t>
            </a:fld>
            <a:endParaRPr lang="tr-TR"/>
          </a:p>
        </p:txBody>
      </p:sp>
    </p:spTree>
    <p:extLst>
      <p:ext uri="{BB962C8B-B14F-4D97-AF65-F5344CB8AC3E}">
        <p14:creationId xmlns:p14="http://schemas.microsoft.com/office/powerpoint/2010/main" val="327946903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645318D3-4E1E-429E-989D-324E6DD318E1}" type="datetimeFigureOut">
              <a:rPr lang="tr-TR" smtClean="0"/>
              <a:pPr>
                <a:defRPr/>
              </a:pPr>
              <a:t>31.05.2021</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854F1BCB-A860-4AD2-B78C-AAE1AF0A52A2}" type="slidenum">
              <a:rPr lang="tr-TR" smtClean="0"/>
              <a:pPr>
                <a:defRPr/>
              </a:pPr>
              <a:t>‹#›</a:t>
            </a:fld>
            <a:endParaRPr lang="tr-TR"/>
          </a:p>
        </p:txBody>
      </p:sp>
    </p:spTree>
    <p:extLst>
      <p:ext uri="{BB962C8B-B14F-4D97-AF65-F5344CB8AC3E}">
        <p14:creationId xmlns:p14="http://schemas.microsoft.com/office/powerpoint/2010/main" val="2862121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00A65AF2-A20D-4EF9-9CD6-A707CE2BD02C}" type="datetimeFigureOut">
              <a:rPr lang="tr-TR" smtClean="0"/>
              <a:pPr>
                <a:defRPr/>
              </a:pPr>
              <a:t>31.05.2021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B23F7D3B-C4DF-41AD-935F-9442A9ECEEBC}" type="slidenum">
              <a:rPr lang="tr-TR" smtClean="0"/>
              <a:pPr>
                <a:defRPr/>
              </a:pPr>
              <a:t>‹#›</a:t>
            </a:fld>
            <a:endParaRPr lang="tr-TR"/>
          </a:p>
        </p:txBody>
      </p:sp>
    </p:spTree>
    <p:extLst>
      <p:ext uri="{BB962C8B-B14F-4D97-AF65-F5344CB8AC3E}">
        <p14:creationId xmlns:p14="http://schemas.microsoft.com/office/powerpoint/2010/main" val="1153235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2D83D040-C854-437F-96BD-327720BC57D5}" type="datetimeFigureOut">
              <a:rPr lang="tr-TR" smtClean="0"/>
              <a:pPr>
                <a:defRPr/>
              </a:pPr>
              <a:t>31.05.2021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C09E02C9-A243-4FFE-A3A2-FBF2CE31F5A2}" type="slidenum">
              <a:rPr lang="tr-TR" smtClean="0"/>
              <a:pPr>
                <a:defRPr/>
              </a:pPr>
              <a:t>‹#›</a:t>
            </a:fld>
            <a:endParaRPr lang="tr-TR"/>
          </a:p>
        </p:txBody>
      </p:sp>
    </p:spTree>
    <p:extLst>
      <p:ext uri="{BB962C8B-B14F-4D97-AF65-F5344CB8AC3E}">
        <p14:creationId xmlns:p14="http://schemas.microsoft.com/office/powerpoint/2010/main" val="1153745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CC580C7E-B3F9-493D-859A-C021DE2DB7FC}" type="datetimeFigureOut">
              <a:rPr lang="tr-TR" smtClean="0"/>
              <a:pPr>
                <a:defRPr/>
              </a:pPr>
              <a:t>31.05.2021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666663E6-54B0-4132-A169-4F92F8CD9EF9}" type="slidenum">
              <a:rPr lang="tr-TR" smtClean="0"/>
              <a:pPr>
                <a:defRPr/>
              </a:pPr>
              <a:t>‹#›</a:t>
            </a:fld>
            <a:endParaRPr lang="tr-TR"/>
          </a:p>
        </p:txBody>
      </p:sp>
    </p:spTree>
    <p:extLst>
      <p:ext uri="{BB962C8B-B14F-4D97-AF65-F5344CB8AC3E}">
        <p14:creationId xmlns:p14="http://schemas.microsoft.com/office/powerpoint/2010/main" val="3380428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645318D3-4E1E-429E-989D-324E6DD318E1}" type="datetimeFigureOut">
              <a:rPr lang="tr-TR" smtClean="0"/>
              <a:pPr>
                <a:defRPr/>
              </a:pPr>
              <a:t>31.05.2021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854F1BCB-A860-4AD2-B78C-AAE1AF0A52A2}" type="slidenum">
              <a:rPr lang="tr-TR" smtClean="0"/>
              <a:pPr>
                <a:defRPr/>
              </a:pPr>
              <a:t>‹#›</a:t>
            </a:fld>
            <a:endParaRPr lang="tr-TR"/>
          </a:p>
        </p:txBody>
      </p:sp>
    </p:spTree>
    <p:extLst>
      <p:ext uri="{BB962C8B-B14F-4D97-AF65-F5344CB8AC3E}">
        <p14:creationId xmlns:p14="http://schemas.microsoft.com/office/powerpoint/2010/main" val="3111776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645318D3-4E1E-429E-989D-324E6DD318E1}" type="datetimeFigureOut">
              <a:rPr lang="tr-TR" smtClean="0"/>
              <a:pPr>
                <a:defRPr/>
              </a:pPr>
              <a:t>31.05.2021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854F1BCB-A860-4AD2-B78C-AAE1AF0A52A2}" type="slidenum">
              <a:rPr lang="tr-TR" smtClean="0"/>
              <a:pPr>
                <a:defRPr/>
              </a:pPr>
              <a:t>‹#›</a:t>
            </a:fld>
            <a:endParaRPr lang="tr-TR"/>
          </a:p>
        </p:txBody>
      </p:sp>
    </p:spTree>
    <p:extLst>
      <p:ext uri="{BB962C8B-B14F-4D97-AF65-F5344CB8AC3E}">
        <p14:creationId xmlns:p14="http://schemas.microsoft.com/office/powerpoint/2010/main" val="797031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CDA5E65C-34C2-4BAC-B6CD-2B64E63E31A2}" type="datetimeFigureOut">
              <a:rPr lang="tr-TR" smtClean="0"/>
              <a:pPr>
                <a:defRPr/>
              </a:pPr>
              <a:t>31.05.2021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1D111C1-9394-4846-8472-82F09441DAC5}" type="slidenum">
              <a:rPr lang="tr-TR" smtClean="0"/>
              <a:pPr>
                <a:defRPr/>
              </a:pPr>
              <a:t>‹#›</a:t>
            </a:fld>
            <a:endParaRPr lang="tr-TR"/>
          </a:p>
        </p:txBody>
      </p:sp>
      <p:sp>
        <p:nvSpPr>
          <p:cNvPr id="8" name="Title 1"/>
          <p:cNvSpPr>
            <a:spLocks noGrp="1"/>
          </p:cNvSpPr>
          <p:nvPr>
            <p:ph type="title"/>
          </p:nvPr>
        </p:nvSpPr>
        <p:spPr>
          <a:xfrm>
            <a:off x="685801" y="609600"/>
            <a:ext cx="10131425" cy="1456267"/>
          </a:xfrm>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531284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489C8705-5929-499D-AA35-4053F43D1619}" type="datetimeFigureOut">
              <a:rPr lang="tr-TR" smtClean="0"/>
              <a:pPr>
                <a:defRPr/>
              </a:pPr>
              <a:t>31.05.2021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381DC05-B872-409E-9B2E-A8275338C33A}" type="slidenum">
              <a:rPr lang="tr-TR" smtClean="0"/>
              <a:pPr>
                <a:defRPr/>
              </a:pPr>
              <a:t>‹#›</a:t>
            </a:fld>
            <a:endParaRPr lang="tr-TR"/>
          </a:p>
        </p:txBody>
      </p:sp>
    </p:spTree>
    <p:extLst>
      <p:ext uri="{BB962C8B-B14F-4D97-AF65-F5344CB8AC3E}">
        <p14:creationId xmlns:p14="http://schemas.microsoft.com/office/powerpoint/2010/main" val="27432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1CDCD317-06B7-4CF1-B166-B21ADA0BC877}" type="datetimeFigureOut">
              <a:rPr lang="tr-TR" smtClean="0"/>
              <a:pPr>
                <a:defRPr/>
              </a:pPr>
              <a:t>31.05.2021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5CD6420-7B97-41E7-8B85-52D9ED75FECA}" type="slidenum">
              <a:rPr lang="tr-TR" smtClean="0"/>
              <a:pPr>
                <a:defRPr/>
              </a:pPr>
              <a:t>‹#›</a:t>
            </a:fld>
            <a:endParaRPr lang="tr-TR"/>
          </a:p>
        </p:txBody>
      </p:sp>
    </p:spTree>
    <p:extLst>
      <p:ext uri="{BB962C8B-B14F-4D97-AF65-F5344CB8AC3E}">
        <p14:creationId xmlns:p14="http://schemas.microsoft.com/office/powerpoint/2010/main" val="3018158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FF2876B6-3E98-458F-B89F-16F52E8B6693}" type="datetimeFigureOut">
              <a:rPr lang="tr-TR" smtClean="0"/>
              <a:pPr>
                <a:defRPr/>
              </a:pPr>
              <a:t>31.05.2021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DE55CE5D-67ED-4526-B05A-8B66C7348C91}" type="slidenum">
              <a:rPr lang="tr-TR" smtClean="0"/>
              <a:pPr>
                <a:defRPr/>
              </a:pPr>
              <a:t>‹#›</a:t>
            </a:fld>
            <a:endParaRPr lang="tr-TR"/>
          </a:p>
        </p:txBody>
      </p:sp>
    </p:spTree>
    <p:extLst>
      <p:ext uri="{BB962C8B-B14F-4D97-AF65-F5344CB8AC3E}">
        <p14:creationId xmlns:p14="http://schemas.microsoft.com/office/powerpoint/2010/main" val="791442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fld id="{8C45A5F8-8846-4BFB-89E4-6E3EB03EBA8F}" type="datetimeFigureOut">
              <a:rPr lang="tr-TR" smtClean="0"/>
              <a:pPr>
                <a:defRPr/>
              </a:pPr>
              <a:t>31.05.2021</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C79DCC61-70BA-4A3C-AF07-C43CFE4133D1}" type="slidenum">
              <a:rPr lang="tr-TR" smtClean="0"/>
              <a:pPr>
                <a:defRPr/>
              </a:pPr>
              <a:t>‹#›</a:t>
            </a:fld>
            <a:endParaRPr lang="tr-TR"/>
          </a:p>
        </p:txBody>
      </p:sp>
    </p:spTree>
    <p:extLst>
      <p:ext uri="{BB962C8B-B14F-4D97-AF65-F5344CB8AC3E}">
        <p14:creationId xmlns:p14="http://schemas.microsoft.com/office/powerpoint/2010/main" val="1626681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41B1362B-E158-4953-A095-90A4F27C0EC5}" type="datetimeFigureOut">
              <a:rPr lang="tr-TR" smtClean="0"/>
              <a:pPr>
                <a:defRPr/>
              </a:pPr>
              <a:t>31.05.2021</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CEB6F8FC-9B8E-402B-B05C-3168C2815442}" type="slidenum">
              <a:rPr lang="tr-TR" smtClean="0"/>
              <a:pPr>
                <a:defRPr/>
              </a:pPr>
              <a:t>‹#›</a:t>
            </a:fld>
            <a:endParaRPr lang="tr-TR"/>
          </a:p>
        </p:txBody>
      </p:sp>
    </p:spTree>
    <p:extLst>
      <p:ext uri="{BB962C8B-B14F-4D97-AF65-F5344CB8AC3E}">
        <p14:creationId xmlns:p14="http://schemas.microsoft.com/office/powerpoint/2010/main" val="581877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fld id="{B081B526-ECEC-4310-B00C-78B624324EDB}" type="datetimeFigureOut">
              <a:rPr lang="tr-TR" smtClean="0"/>
              <a:pPr>
                <a:defRPr/>
              </a:pPr>
              <a:t>31.05.2021</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16C982DA-DC93-46C2-A20C-395EDBE4FD6B}" type="slidenum">
              <a:rPr lang="tr-TR" smtClean="0"/>
              <a:pPr>
                <a:defRPr/>
              </a:pPr>
              <a:t>‹#›</a:t>
            </a:fld>
            <a:endParaRPr lang="tr-TR"/>
          </a:p>
        </p:txBody>
      </p:sp>
    </p:spTree>
    <p:extLst>
      <p:ext uri="{BB962C8B-B14F-4D97-AF65-F5344CB8AC3E}">
        <p14:creationId xmlns:p14="http://schemas.microsoft.com/office/powerpoint/2010/main" val="218285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pPr>
              <a:defRPr/>
            </a:pPr>
            <a:fld id="{87E29522-BFD9-48D2-ADD6-4F7EDF3E4A7D}" type="datetimeFigureOut">
              <a:rPr lang="tr-TR" smtClean="0"/>
              <a:pPr>
                <a:defRPr/>
              </a:pPr>
              <a:t>31.05.2021</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DB2847F6-9162-4270-B947-68ED5413D208}" type="slidenum">
              <a:rPr lang="tr-TR" smtClean="0"/>
              <a:pPr>
                <a:defRPr/>
              </a:pPr>
              <a:t>‹#›</a:t>
            </a:fld>
            <a:endParaRPr lang="tr-TR"/>
          </a:p>
        </p:txBody>
      </p:sp>
    </p:spTree>
    <p:extLst>
      <p:ext uri="{BB962C8B-B14F-4D97-AF65-F5344CB8AC3E}">
        <p14:creationId xmlns:p14="http://schemas.microsoft.com/office/powerpoint/2010/main" val="331781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1BED8C75-2B9C-47FB-990A-0592C5FC13ED}" type="datetimeFigureOut">
              <a:rPr lang="tr-TR" smtClean="0"/>
              <a:pPr>
                <a:defRPr/>
              </a:pPr>
              <a:t>31.05.2021</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1F8AEDD9-16F7-4943-A727-61DA6E6812CE}" type="slidenum">
              <a:rPr lang="tr-TR" smtClean="0"/>
              <a:pPr>
                <a:defRPr/>
              </a:pPr>
              <a:t>‹#›</a:t>
            </a:fld>
            <a:endParaRPr lang="tr-TR"/>
          </a:p>
        </p:txBody>
      </p:sp>
    </p:spTree>
    <p:extLst>
      <p:ext uri="{BB962C8B-B14F-4D97-AF65-F5344CB8AC3E}">
        <p14:creationId xmlns:p14="http://schemas.microsoft.com/office/powerpoint/2010/main" val="304360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A1F82E52-A171-49E2-B6EF-915DF06D7001}" type="datetimeFigureOut">
              <a:rPr lang="tr-TR" smtClean="0"/>
              <a:pPr>
                <a:defRPr/>
              </a:pPr>
              <a:t>31.05.2021</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936BA744-2426-4F98-B2BA-0BD4E4845981}" type="slidenum">
              <a:rPr lang="tr-TR" smtClean="0"/>
              <a:pPr>
                <a:defRPr/>
              </a:pPr>
              <a:t>‹#›</a:t>
            </a:fld>
            <a:endParaRPr lang="tr-TR"/>
          </a:p>
        </p:txBody>
      </p:sp>
    </p:spTree>
    <p:extLst>
      <p:ext uri="{BB962C8B-B14F-4D97-AF65-F5344CB8AC3E}">
        <p14:creationId xmlns:p14="http://schemas.microsoft.com/office/powerpoint/2010/main" val="368516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645318D3-4E1E-429E-989D-324E6DD318E1}" type="datetimeFigureOut">
              <a:rPr lang="tr-TR" smtClean="0"/>
              <a:pPr>
                <a:defRPr/>
              </a:pPr>
              <a:t>31.05.2021</a:t>
            </a:fld>
            <a:endParaRPr lang="tr-TR"/>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tr-TR"/>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854F1BCB-A860-4AD2-B78C-AAE1AF0A52A2}" type="slidenum">
              <a:rPr lang="tr-TR" smtClean="0"/>
              <a:pPr>
                <a:defRPr/>
              </a:pPr>
              <a:t>‹#›</a:t>
            </a:fld>
            <a:endParaRPr lang="tr-TR"/>
          </a:p>
        </p:txBody>
      </p:sp>
    </p:spTree>
    <p:extLst>
      <p:ext uri="{BB962C8B-B14F-4D97-AF65-F5344CB8AC3E}">
        <p14:creationId xmlns:p14="http://schemas.microsoft.com/office/powerpoint/2010/main" val="19997489"/>
      </p:ext>
    </p:extLst>
  </p:cSld>
  <p:clrMap bg1="dk1" tx1="lt1" bg2="dk2" tx2="lt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 id="2147484033" r:id="rId12"/>
    <p:sldLayoutId id="2147484034" r:id="rId13"/>
    <p:sldLayoutId id="2147484035" r:id="rId14"/>
    <p:sldLayoutId id="2147484036" r:id="rId15"/>
    <p:sldLayoutId id="2147484037" r:id="rId16"/>
    <p:sldLayoutId id="214748403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Unvan 1">
            <a:extLst>
              <a:ext uri="{FF2B5EF4-FFF2-40B4-BE49-F238E27FC236}">
                <a16:creationId xmlns="" xmlns:a16="http://schemas.microsoft.com/office/drawing/2014/main" id="{2A25ACE7-2442-4F09-8657-9F9A8FD5D74A}"/>
              </a:ext>
            </a:extLst>
          </p:cNvPr>
          <p:cNvSpPr>
            <a:spLocks noGrp="1" noChangeArrowheads="1"/>
          </p:cNvSpPr>
          <p:nvPr>
            <p:ph type="ctrTitle"/>
          </p:nvPr>
        </p:nvSpPr>
        <p:spPr>
          <a:xfrm>
            <a:off x="0" y="2692400"/>
            <a:ext cx="11539470" cy="2387600"/>
          </a:xfrm>
        </p:spPr>
        <p:txBody>
          <a:bodyPr>
            <a:normAutofit fontScale="90000"/>
          </a:bodyPr>
          <a:lstStyle/>
          <a:p>
            <a:pPr algn="ctr"/>
            <a:r>
              <a:rPr lang="tr-TR" altLang="en-US" sz="3200" b="1" dirty="0"/>
              <a:t>SINAVLA ÖĞRENCİ ALACAK ORTAÖĞRETİM</a:t>
            </a:r>
            <a:br>
              <a:rPr lang="tr-TR" altLang="en-US" sz="3200" b="1" dirty="0"/>
            </a:br>
            <a:r>
              <a:rPr lang="tr-TR" altLang="en-US" sz="3200" b="1" dirty="0"/>
              <a:t>KURUMLARINA İLİŞKİN</a:t>
            </a:r>
            <a:br>
              <a:rPr lang="tr-TR" altLang="en-US" sz="3200" b="1" dirty="0"/>
            </a:br>
            <a:r>
              <a:rPr lang="tr-TR" altLang="en-US" sz="3200" b="1" dirty="0"/>
              <a:t>MERKEZÎ SINAV BAŞVURU VE </a:t>
            </a:r>
            <a:r>
              <a:rPr lang="tr-TR" altLang="en-US" sz="3200" b="1"/>
              <a:t>UYGULAMA </a:t>
            </a:r>
            <a:r>
              <a:rPr lang="tr-TR" altLang="en-US" sz="3200" b="1" smtClean="0"/>
              <a:t>REHBERİ</a:t>
            </a:r>
            <a:br>
              <a:rPr lang="tr-TR" altLang="en-US" sz="3200" b="1" smtClean="0"/>
            </a:br>
            <a:r>
              <a:rPr lang="tr-TR" altLang="en-US" sz="3200" b="1" smtClean="0"/>
              <a:t>DİKKAT EDİLECEK HUSUSLAR</a:t>
            </a:r>
            <a:r>
              <a:rPr lang="tr-TR" altLang="en-US" sz="3200" b="1" dirty="0"/>
              <a:t/>
            </a:r>
            <a:br>
              <a:rPr lang="tr-TR" altLang="en-US" sz="3200" b="1" dirty="0"/>
            </a:br>
            <a:r>
              <a:rPr lang="tr-TR" altLang="en-US" sz="4400" b="1" dirty="0"/>
              <a:t>2021</a:t>
            </a:r>
            <a:r>
              <a:rPr lang="tr-TR" altLang="en-US" sz="3200" dirty="0"/>
              <a:t> </a:t>
            </a:r>
          </a:p>
        </p:txBody>
      </p:sp>
      <p:sp>
        <p:nvSpPr>
          <p:cNvPr id="3" name="Alt Başlık 2">
            <a:extLst>
              <a:ext uri="{FF2B5EF4-FFF2-40B4-BE49-F238E27FC236}">
                <a16:creationId xmlns="" xmlns:a16="http://schemas.microsoft.com/office/drawing/2014/main" id="{3722011C-08F8-4DF9-A782-D7951E045910}"/>
              </a:ext>
            </a:extLst>
          </p:cNvPr>
          <p:cNvSpPr>
            <a:spLocks noGrp="1"/>
          </p:cNvSpPr>
          <p:nvPr>
            <p:ph type="subTitle" idx="1"/>
          </p:nvPr>
        </p:nvSpPr>
        <p:spPr>
          <a:xfrm>
            <a:off x="1526270" y="6018034"/>
            <a:ext cx="9144000" cy="565150"/>
          </a:xfrm>
        </p:spPr>
        <p:txBody>
          <a:bodyPr rtlCol="0">
            <a:noAutofit/>
          </a:bodyPr>
          <a:lstStyle/>
          <a:p>
            <a:pPr algn="ctr" eaLnBrk="1" hangingPunct="1"/>
            <a:r>
              <a:rPr lang="tr-TR" altLang="en-US" sz="2800" b="1" dirty="0">
                <a:solidFill>
                  <a:srgbClr val="FF0000"/>
                </a:solidFill>
                <a:latin typeface="Algerian" panose="04020705040A02060702" pitchFamily="82" charset="0"/>
              </a:rPr>
              <a:t>İNCESU İLÇE MİLLİ EĞİTİM MÜDÜRLÜĞÜ</a:t>
            </a:r>
          </a:p>
        </p:txBody>
      </p:sp>
      <p:pic>
        <p:nvPicPr>
          <p:cNvPr id="18436" name="Resim 5">
            <a:extLst>
              <a:ext uri="{FF2B5EF4-FFF2-40B4-BE49-F238E27FC236}">
                <a16:creationId xmlns="" xmlns:a16="http://schemas.microsoft.com/office/drawing/2014/main" id="{F8CC1E4C-FBA8-4E10-9B84-212D7F96E7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21420" b="21094"/>
          <a:stretch>
            <a:fillRect/>
          </a:stretch>
        </p:blipFill>
        <p:spPr bwMode="auto">
          <a:xfrm>
            <a:off x="3970304" y="14288"/>
            <a:ext cx="3598862"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Unvan 1">
            <a:extLst>
              <a:ext uri="{FF2B5EF4-FFF2-40B4-BE49-F238E27FC236}">
                <a16:creationId xmlns="" xmlns:a16="http://schemas.microsoft.com/office/drawing/2014/main" id="{03C77510-D14A-4E42-BDB5-923B66DE1AE0}"/>
              </a:ext>
            </a:extLst>
          </p:cNvPr>
          <p:cNvSpPr>
            <a:spLocks noGrp="1" noChangeArrowheads="1"/>
          </p:cNvSpPr>
          <p:nvPr>
            <p:ph type="title"/>
          </p:nvPr>
        </p:nvSpPr>
        <p:spPr>
          <a:xfrm>
            <a:off x="2170113" y="1068388"/>
            <a:ext cx="8912225" cy="744537"/>
          </a:xfrm>
        </p:spPr>
        <p:txBody>
          <a:bodyPr/>
          <a:lstStyle/>
          <a:p>
            <a:r>
              <a:rPr lang="tr-TR" altLang="en-US" sz="2400" b="1"/>
              <a:t>SINAV ÖNCESİ</a:t>
            </a:r>
          </a:p>
        </p:txBody>
      </p:sp>
      <p:sp>
        <p:nvSpPr>
          <p:cNvPr id="4" name="İçerik Yer Tutucusu 3">
            <a:extLst>
              <a:ext uri="{FF2B5EF4-FFF2-40B4-BE49-F238E27FC236}">
                <a16:creationId xmlns="" xmlns:a16="http://schemas.microsoft.com/office/drawing/2014/main" id="{CC0C5FC4-2F32-4F5D-AC97-6C81D810D0F3}"/>
              </a:ext>
            </a:extLst>
          </p:cNvPr>
          <p:cNvSpPr>
            <a:spLocks noGrp="1"/>
          </p:cNvSpPr>
          <p:nvPr>
            <p:ph idx="1"/>
          </p:nvPr>
        </p:nvSpPr>
        <p:spPr>
          <a:xfrm>
            <a:off x="2170113" y="1922463"/>
            <a:ext cx="9274175" cy="4595812"/>
          </a:xfrm>
        </p:spPr>
        <p:txBody>
          <a:bodyPr>
            <a:normAutofit/>
          </a:bodyPr>
          <a:lstStyle/>
          <a:p>
            <a:pPr algn="just"/>
            <a:r>
              <a:rPr lang="tr-TR" altLang="en-US"/>
              <a:t>Öğrenciler, geçerli kimlik belgesi (T.C. kimlik numaralı nüfus  cüzdanı veya T.C. kimlik kartı veya geçerlik süresi devam  eden pasaport, yabancı uyruklu öğrenciler için İçişleri  Bakanlığı Göç İdaresi Genel Müdürlüğü tarafından verilen  geçerlik süresi devam eden resimli, mühürlü yabancı kimlik  belgesi, ikamet izin belgesi, çalışma izin belgesi) kontrol edilerek sınava  alınır.</a:t>
            </a:r>
          </a:p>
          <a:p>
            <a:pPr algn="just"/>
            <a:r>
              <a:rPr lang="tr-TR" altLang="en-US"/>
              <a:t>Geçerli kimlik belgesi yanında olmayan öğrenciler  sınava alınmayacaktır. </a:t>
            </a:r>
          </a:p>
          <a:p>
            <a:pPr algn="just"/>
            <a:r>
              <a:rPr lang="tr-TR" altLang="en-US"/>
              <a:t>Ayrıca yedek olarak sınava katılan öğrencilerin geçerli kimlik  belgesinin fotokopisi salon yoklama listesine eklenecektir.</a:t>
            </a:r>
          </a:p>
          <a:p>
            <a:pPr algn="just"/>
            <a:r>
              <a:rPr lang="tr-TR" altLang="en-US"/>
              <a:t>Açıkortaokul öğrencileri bakanlığımız tarafından rastgele okullara yerleştirilmiştir. Bu öğrenciler kendileri sınav giriş belgesini çıkarıp gelecektir. Bu öğrencilere yardımcı olunması gerekmektedir.</a:t>
            </a:r>
          </a:p>
          <a:p>
            <a:pPr algn="just"/>
            <a:r>
              <a:rPr lang="tr-TR" altLang="en-US"/>
              <a:t>Özel eğitim ihtiyacı olan öğrencilerin sınav giriş belgesinde,  kimlik bilgilerinin yanında sınavda alacağı </a:t>
            </a:r>
            <a:r>
              <a:rPr lang="tr-TR" altLang="en-US" b="1">
                <a:solidFill>
                  <a:srgbClr val="FF0000"/>
                </a:solidFill>
              </a:rPr>
              <a:t>özel hizmet durumu </a:t>
            </a:r>
            <a:r>
              <a:rPr lang="tr-TR" altLang="en-US"/>
              <a:t>yer alacaktır.</a:t>
            </a:r>
          </a:p>
          <a:p>
            <a:pPr algn="just">
              <a:buFont typeface="Wingdings 3" panose="05040102010807070707" pitchFamily="18" charset="2"/>
              <a:buNone/>
            </a:pPr>
            <a:endParaRPr lang="tr-TR" altLang="en-US"/>
          </a:p>
        </p:txBody>
      </p:sp>
      <p:pic>
        <p:nvPicPr>
          <p:cNvPr id="27652" name="Resim 4">
            <a:extLst>
              <a:ext uri="{FF2B5EF4-FFF2-40B4-BE49-F238E27FC236}">
                <a16:creationId xmlns="" xmlns:a16="http://schemas.microsoft.com/office/drawing/2014/main" id="{BD05EBF3-1223-4F00-A799-4E463E763D1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Metin kutusu 5">
            <a:extLst>
              <a:ext uri="{FF2B5EF4-FFF2-40B4-BE49-F238E27FC236}">
                <a16:creationId xmlns="" xmlns:a16="http://schemas.microsoft.com/office/drawing/2014/main" id="{54592683-4256-481F-9928-229F93306655}"/>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Unvan 1">
            <a:extLst>
              <a:ext uri="{FF2B5EF4-FFF2-40B4-BE49-F238E27FC236}">
                <a16:creationId xmlns="" xmlns:a16="http://schemas.microsoft.com/office/drawing/2014/main" id="{FD477201-F0EE-4F5A-BB58-340F0E4D04A7}"/>
              </a:ext>
            </a:extLst>
          </p:cNvPr>
          <p:cNvSpPr>
            <a:spLocks noGrp="1" noChangeArrowheads="1"/>
          </p:cNvSpPr>
          <p:nvPr>
            <p:ph type="title"/>
          </p:nvPr>
        </p:nvSpPr>
        <p:spPr>
          <a:xfrm>
            <a:off x="2170113" y="1458913"/>
            <a:ext cx="8912225" cy="744537"/>
          </a:xfrm>
        </p:spPr>
        <p:txBody>
          <a:bodyPr/>
          <a:lstStyle/>
          <a:p>
            <a:r>
              <a:rPr lang="tr-TR" altLang="en-US" sz="2400" b="1"/>
              <a:t>SINAV ÖNCESİ</a:t>
            </a:r>
          </a:p>
        </p:txBody>
      </p:sp>
      <p:sp>
        <p:nvSpPr>
          <p:cNvPr id="28675" name="İçerik Yer Tutucusu 3">
            <a:extLst>
              <a:ext uri="{FF2B5EF4-FFF2-40B4-BE49-F238E27FC236}">
                <a16:creationId xmlns="" xmlns:a16="http://schemas.microsoft.com/office/drawing/2014/main" id="{00DF6F9A-E3F5-4EF5-8A97-6CB2739BA3AB}"/>
              </a:ext>
            </a:extLst>
          </p:cNvPr>
          <p:cNvSpPr>
            <a:spLocks noGrp="1" noChangeArrowheads="1"/>
          </p:cNvSpPr>
          <p:nvPr>
            <p:ph idx="1"/>
          </p:nvPr>
        </p:nvSpPr>
        <p:spPr>
          <a:xfrm>
            <a:off x="2368550" y="2641600"/>
            <a:ext cx="8915400" cy="3776663"/>
          </a:xfrm>
        </p:spPr>
        <p:txBody>
          <a:bodyPr/>
          <a:lstStyle/>
          <a:p>
            <a:pPr algn="just"/>
            <a:r>
              <a:rPr lang="tr-TR" altLang="en-US"/>
              <a:t>Adayların sınav yapılacağı okulun bahçesine girişleri sırasında sosyal mesafenin (en az 1 metre, 3-4 adım) korunmasını sağlayacak, yığılma oluşmasını engelleyecek önlemler alınmalıdır.</a:t>
            </a:r>
          </a:p>
          <a:p>
            <a:pPr algn="just"/>
            <a:r>
              <a:rPr lang="tr-TR" altLang="en-US"/>
              <a:t>Adayların sınavın yapılacağı okula ve salona girişleri sırasında sosyal mesafenin (en az 1 metre, 3-4 adım) korunmasını sağlayacak, yığılma olmasını engelleyecek önlemler alınmalıdır. </a:t>
            </a:r>
          </a:p>
        </p:txBody>
      </p:sp>
      <p:pic>
        <p:nvPicPr>
          <p:cNvPr id="28676" name="Resim 4">
            <a:extLst>
              <a:ext uri="{FF2B5EF4-FFF2-40B4-BE49-F238E27FC236}">
                <a16:creationId xmlns="" xmlns:a16="http://schemas.microsoft.com/office/drawing/2014/main" id="{958CD029-7F00-42F9-9AEA-873C9CD283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Metin kutusu 5">
            <a:extLst>
              <a:ext uri="{FF2B5EF4-FFF2-40B4-BE49-F238E27FC236}">
                <a16:creationId xmlns="" xmlns:a16="http://schemas.microsoft.com/office/drawing/2014/main" id="{CE4283B4-25A3-45E4-8004-B93C8126FCC6}"/>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Unvan 1">
            <a:extLst>
              <a:ext uri="{FF2B5EF4-FFF2-40B4-BE49-F238E27FC236}">
                <a16:creationId xmlns="" xmlns:a16="http://schemas.microsoft.com/office/drawing/2014/main" id="{507C1D4F-83CC-479E-A968-5B2F64B0C191}"/>
              </a:ext>
            </a:extLst>
          </p:cNvPr>
          <p:cNvSpPr>
            <a:spLocks noGrp="1" noChangeArrowheads="1"/>
          </p:cNvSpPr>
          <p:nvPr>
            <p:ph type="title"/>
          </p:nvPr>
        </p:nvSpPr>
        <p:spPr>
          <a:xfrm>
            <a:off x="2170113" y="1120775"/>
            <a:ext cx="8912225" cy="746125"/>
          </a:xfrm>
        </p:spPr>
        <p:txBody>
          <a:bodyPr/>
          <a:lstStyle/>
          <a:p>
            <a:r>
              <a:rPr lang="tr-TR" altLang="en-US" sz="2400" b="1"/>
              <a:t>SINAV ÖNCESİ</a:t>
            </a:r>
          </a:p>
        </p:txBody>
      </p:sp>
      <p:sp>
        <p:nvSpPr>
          <p:cNvPr id="29699" name="İçerik Yer Tutucusu 3">
            <a:extLst>
              <a:ext uri="{FF2B5EF4-FFF2-40B4-BE49-F238E27FC236}">
                <a16:creationId xmlns="" xmlns:a16="http://schemas.microsoft.com/office/drawing/2014/main" id="{F990B1AF-91F8-40CD-B3C2-CE0B6D5D085B}"/>
              </a:ext>
            </a:extLst>
          </p:cNvPr>
          <p:cNvSpPr>
            <a:spLocks noGrp="1" noChangeArrowheads="1"/>
          </p:cNvSpPr>
          <p:nvPr>
            <p:ph idx="1"/>
          </p:nvPr>
        </p:nvSpPr>
        <p:spPr>
          <a:xfrm>
            <a:off x="2579688" y="2257425"/>
            <a:ext cx="8915400" cy="3778250"/>
          </a:xfrm>
        </p:spPr>
        <p:txBody>
          <a:bodyPr>
            <a:normAutofit/>
          </a:bodyPr>
          <a:lstStyle/>
          <a:p>
            <a:pPr algn="just"/>
            <a:r>
              <a:rPr lang="tr-TR" altLang="en-US"/>
              <a:t>Sınav salonlarının bulunduğu okul girişlerinde kimlik kontrolü kimliklere dokunulmadan yapılmalıdır. Kontroller sırasında adaylar sosyal mesafe korunarak alınmalı ve koridorlarda yığılma oluşturmadan adayların salonlara ulaşması sağlanmalıdır.</a:t>
            </a:r>
          </a:p>
          <a:p>
            <a:pPr algn="just"/>
            <a:r>
              <a:rPr lang="tr-TR" altLang="en-US"/>
              <a:t>Sınava giren adaylardan kesin COVID-19 tanısı olanlar ile kesin COVID-19 tanısı ile tedavisi tamamlanıp sonrasındaki 10 günlük karantina süresinde olanlar İl/İlçe Komisyonu tarafından önceden belirlenmiş ayrı bir okulda sınava alınmalıdır. Bez maske kullananların maskeleri tıbbi maske ile değiştirilmelidir. Bu adaylar tıbbi maskelerini sınav süresince çıkarmamalıdır. Salon başkanları ve gözetmenler eğer aday ile 1 metreden daha yakın mesafede olacaklar ise maskeye ek olarak yüz koruyucu kullanmalıdır.</a:t>
            </a:r>
          </a:p>
        </p:txBody>
      </p:sp>
      <p:pic>
        <p:nvPicPr>
          <p:cNvPr id="29700" name="Resim 4">
            <a:extLst>
              <a:ext uri="{FF2B5EF4-FFF2-40B4-BE49-F238E27FC236}">
                <a16:creationId xmlns="" xmlns:a16="http://schemas.microsoft.com/office/drawing/2014/main" id="{2894FA41-8584-4ECC-82DB-2E1B5A8C731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Metin kutusu 5">
            <a:extLst>
              <a:ext uri="{FF2B5EF4-FFF2-40B4-BE49-F238E27FC236}">
                <a16:creationId xmlns="" xmlns:a16="http://schemas.microsoft.com/office/drawing/2014/main" id="{2116D8A8-ECAC-474D-BD94-F860F34E8C91}"/>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Unvan 1">
            <a:extLst>
              <a:ext uri="{FF2B5EF4-FFF2-40B4-BE49-F238E27FC236}">
                <a16:creationId xmlns="" xmlns:a16="http://schemas.microsoft.com/office/drawing/2014/main" id="{5AA536AF-E0B2-4A9F-9BFA-8D1C2B3BD73F}"/>
              </a:ext>
            </a:extLst>
          </p:cNvPr>
          <p:cNvSpPr>
            <a:spLocks noGrp="1" noChangeArrowheads="1"/>
          </p:cNvSpPr>
          <p:nvPr>
            <p:ph type="title"/>
          </p:nvPr>
        </p:nvSpPr>
        <p:spPr>
          <a:xfrm>
            <a:off x="2162175" y="1289050"/>
            <a:ext cx="8910638" cy="746125"/>
          </a:xfrm>
        </p:spPr>
        <p:txBody>
          <a:bodyPr/>
          <a:lstStyle/>
          <a:p>
            <a:r>
              <a:rPr lang="tr-TR" altLang="en-US" sz="2400" b="1"/>
              <a:t>SINAV ÖNCESİ</a:t>
            </a:r>
          </a:p>
        </p:txBody>
      </p:sp>
      <p:sp>
        <p:nvSpPr>
          <p:cNvPr id="30723" name="İçerik Yer Tutucusu 3">
            <a:extLst>
              <a:ext uri="{FF2B5EF4-FFF2-40B4-BE49-F238E27FC236}">
                <a16:creationId xmlns="" xmlns:a16="http://schemas.microsoft.com/office/drawing/2014/main" id="{1E90B2F4-A981-4918-BF8C-2E8AE44D2296}"/>
              </a:ext>
            </a:extLst>
          </p:cNvPr>
          <p:cNvSpPr>
            <a:spLocks noGrp="1" noChangeArrowheads="1"/>
          </p:cNvSpPr>
          <p:nvPr>
            <p:ph idx="1"/>
          </p:nvPr>
        </p:nvSpPr>
        <p:spPr>
          <a:xfrm>
            <a:off x="2589213" y="2359025"/>
            <a:ext cx="8915400" cy="3776663"/>
          </a:xfrm>
        </p:spPr>
        <p:txBody>
          <a:bodyPr/>
          <a:lstStyle/>
          <a:p>
            <a:pPr algn="just"/>
            <a:r>
              <a:rPr lang="tr-TR" altLang="en-US"/>
              <a:t>Ateş, öksürük, burun akıntısı ve solunum güçlüğü gibi COVID-19’u düşündürecek şikâyetleri olanlar ile son 10 gün içerisinde kesin COVID-19 vakası ile teması olan adaylar giriş katında bulunan ayrı bir salonda (kesin COVID-19 olan adaylar için ayrılmış salondan farklı bir salonda) tıbbi maske takılarak sınava alınmalıdır. Bez maske kullananların maskeleri tıbbi maske ile değiştirilmelidir. Bu adaylar tıbbi maskelerini sınav süresince çıkarmamalıdır. Salon başkanları ve gözetmenler eğer aday ile 1 metreden daha yakın mesafede olacaklar ise maskeye ek olarak yüz koruyucu kullanmalıdır.</a:t>
            </a:r>
          </a:p>
          <a:p>
            <a:pPr algn="just"/>
            <a:endParaRPr lang="tr-TR" altLang="en-US"/>
          </a:p>
          <a:p>
            <a:pPr algn="just"/>
            <a:r>
              <a:rPr lang="tr-TR" altLang="en-US"/>
              <a:t>Okul ve sınav salonlarının girişlerinde el antiseptiği bulundurulmalıdır. </a:t>
            </a:r>
          </a:p>
        </p:txBody>
      </p:sp>
      <p:pic>
        <p:nvPicPr>
          <p:cNvPr id="30724" name="Resim 4">
            <a:extLst>
              <a:ext uri="{FF2B5EF4-FFF2-40B4-BE49-F238E27FC236}">
                <a16:creationId xmlns="" xmlns:a16="http://schemas.microsoft.com/office/drawing/2014/main" id="{E7BD5C4A-75D9-41B0-8450-07A7ECEE1D7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Metin kutusu 5">
            <a:extLst>
              <a:ext uri="{FF2B5EF4-FFF2-40B4-BE49-F238E27FC236}">
                <a16:creationId xmlns="" xmlns:a16="http://schemas.microsoft.com/office/drawing/2014/main" id="{A2FAF346-7196-4650-AFC4-E6A3A14E4AEB}"/>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Unvan 1">
            <a:extLst>
              <a:ext uri="{FF2B5EF4-FFF2-40B4-BE49-F238E27FC236}">
                <a16:creationId xmlns="" xmlns:a16="http://schemas.microsoft.com/office/drawing/2014/main" id="{930D7739-378E-4774-B795-AE60C274E460}"/>
              </a:ext>
            </a:extLst>
          </p:cNvPr>
          <p:cNvSpPr>
            <a:spLocks noGrp="1" noChangeArrowheads="1"/>
          </p:cNvSpPr>
          <p:nvPr>
            <p:ph type="title"/>
          </p:nvPr>
        </p:nvSpPr>
        <p:spPr>
          <a:xfrm>
            <a:off x="2073275" y="1431925"/>
            <a:ext cx="8910638" cy="744538"/>
          </a:xfrm>
        </p:spPr>
        <p:txBody>
          <a:bodyPr/>
          <a:lstStyle/>
          <a:p>
            <a:r>
              <a:rPr lang="tr-TR" altLang="en-US" sz="2400" b="1"/>
              <a:t>SINAV SONRASI</a:t>
            </a:r>
          </a:p>
        </p:txBody>
      </p:sp>
      <p:sp>
        <p:nvSpPr>
          <p:cNvPr id="31747" name="İçerik Yer Tutucusu 3">
            <a:extLst>
              <a:ext uri="{FF2B5EF4-FFF2-40B4-BE49-F238E27FC236}">
                <a16:creationId xmlns="" xmlns:a16="http://schemas.microsoft.com/office/drawing/2014/main" id="{FEB42024-38BC-481C-8A9D-EBB67697541C}"/>
              </a:ext>
            </a:extLst>
          </p:cNvPr>
          <p:cNvSpPr>
            <a:spLocks noGrp="1" noChangeArrowheads="1"/>
          </p:cNvSpPr>
          <p:nvPr>
            <p:ph idx="1"/>
          </p:nvPr>
        </p:nvSpPr>
        <p:spPr>
          <a:xfrm>
            <a:off x="2517775" y="2709863"/>
            <a:ext cx="8915400" cy="3778250"/>
          </a:xfrm>
        </p:spPr>
        <p:txBody>
          <a:bodyPr/>
          <a:lstStyle/>
          <a:p>
            <a:pPr algn="just"/>
            <a:r>
              <a:rPr lang="tr-TR" altLang="en-US"/>
              <a:t>Adayların sınav sonunda salon ve okuldan çıkışları sırasında sosyal mesafenin (en az 1 metre, 3-4 adım) korunmasını sağlayacak, yığılma oluşmasını engelleyecek önlemler alınmalıdır.</a:t>
            </a:r>
          </a:p>
          <a:p>
            <a:pPr algn="just"/>
            <a:endParaRPr lang="tr-TR" altLang="en-US"/>
          </a:p>
          <a:p>
            <a:pPr algn="just"/>
            <a:r>
              <a:rPr lang="tr-TR" altLang="en-US"/>
              <a:t>Sınav salonları her oturum sonrası pencereler açılarak havalandırılmalıdır.</a:t>
            </a:r>
          </a:p>
          <a:p>
            <a:pPr algn="just"/>
            <a:endParaRPr lang="tr-TR" altLang="en-US"/>
          </a:p>
          <a:p>
            <a:pPr algn="just"/>
            <a:r>
              <a:rPr lang="tr-TR" altLang="en-US"/>
              <a:t>Kullanılmış maskeler ağzı kapaklı çöp kutusuna/çöp torbasına atılmalıdır.</a:t>
            </a:r>
          </a:p>
        </p:txBody>
      </p:sp>
      <p:pic>
        <p:nvPicPr>
          <p:cNvPr id="31748" name="Resim 4">
            <a:extLst>
              <a:ext uri="{FF2B5EF4-FFF2-40B4-BE49-F238E27FC236}">
                <a16:creationId xmlns="" xmlns:a16="http://schemas.microsoft.com/office/drawing/2014/main" id="{11BD3B4E-A01B-44BB-89A5-6E0FD96470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Metin kutusu 5">
            <a:extLst>
              <a:ext uri="{FF2B5EF4-FFF2-40B4-BE49-F238E27FC236}">
                <a16:creationId xmlns="" xmlns:a16="http://schemas.microsoft.com/office/drawing/2014/main" id="{1F9573B7-4693-471B-8EA9-7DF0207DCB1B}"/>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Unvan 1">
            <a:extLst>
              <a:ext uri="{FF2B5EF4-FFF2-40B4-BE49-F238E27FC236}">
                <a16:creationId xmlns="" xmlns:a16="http://schemas.microsoft.com/office/drawing/2014/main" id="{AD4A42DE-31FE-4303-B9C6-447DE7CF2737}"/>
              </a:ext>
            </a:extLst>
          </p:cNvPr>
          <p:cNvSpPr>
            <a:spLocks noGrp="1" noChangeArrowheads="1"/>
          </p:cNvSpPr>
          <p:nvPr>
            <p:ph type="title"/>
          </p:nvPr>
        </p:nvSpPr>
        <p:spPr>
          <a:xfrm>
            <a:off x="2068513" y="2681288"/>
            <a:ext cx="8912225" cy="1281112"/>
          </a:xfrm>
        </p:spPr>
        <p:txBody>
          <a:bodyPr/>
          <a:lstStyle/>
          <a:p>
            <a:pPr algn="ctr"/>
            <a:r>
              <a:rPr lang="tr-TR" altLang="en-US" b="1">
                <a:solidFill>
                  <a:srgbClr val="FF0000"/>
                </a:solidFill>
              </a:rPr>
              <a:t>Sınav Evrakının Dağıtımı</a:t>
            </a:r>
          </a:p>
        </p:txBody>
      </p:sp>
      <p:pic>
        <p:nvPicPr>
          <p:cNvPr id="32771" name="Resim 2">
            <a:extLst>
              <a:ext uri="{FF2B5EF4-FFF2-40B4-BE49-F238E27FC236}">
                <a16:creationId xmlns="" xmlns:a16="http://schemas.microsoft.com/office/drawing/2014/main" id="{D0338728-5304-41C3-B722-3D8A2C70DAD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Metin kutusu 3">
            <a:extLst>
              <a:ext uri="{FF2B5EF4-FFF2-40B4-BE49-F238E27FC236}">
                <a16:creationId xmlns="" xmlns:a16="http://schemas.microsoft.com/office/drawing/2014/main" id="{A7D84D1D-419F-41AD-A8EE-7E705EC4A380}"/>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Unvan 1">
            <a:extLst>
              <a:ext uri="{FF2B5EF4-FFF2-40B4-BE49-F238E27FC236}">
                <a16:creationId xmlns="" xmlns:a16="http://schemas.microsoft.com/office/drawing/2014/main" id="{0391E56B-98A9-457A-8709-A2123240E2B1}"/>
              </a:ext>
            </a:extLst>
          </p:cNvPr>
          <p:cNvSpPr>
            <a:spLocks noGrp="1" noChangeArrowheads="1"/>
          </p:cNvSpPr>
          <p:nvPr>
            <p:ph type="title"/>
          </p:nvPr>
        </p:nvSpPr>
        <p:spPr>
          <a:xfrm>
            <a:off x="2144713" y="1165225"/>
            <a:ext cx="8910637" cy="746125"/>
          </a:xfrm>
        </p:spPr>
        <p:txBody>
          <a:bodyPr/>
          <a:lstStyle/>
          <a:p>
            <a:r>
              <a:rPr lang="tr-TR" altLang="en-US" sz="2400" b="1"/>
              <a:t>Sınav Evrakının Dağıtımı</a:t>
            </a:r>
          </a:p>
        </p:txBody>
      </p:sp>
      <p:sp>
        <p:nvSpPr>
          <p:cNvPr id="33795" name="İçerik Yer Tutucusu 3">
            <a:extLst>
              <a:ext uri="{FF2B5EF4-FFF2-40B4-BE49-F238E27FC236}">
                <a16:creationId xmlns="" xmlns:a16="http://schemas.microsoft.com/office/drawing/2014/main" id="{978A2CE6-A314-403F-B613-A6FDFE129895}"/>
              </a:ext>
            </a:extLst>
          </p:cNvPr>
          <p:cNvSpPr>
            <a:spLocks noGrp="1" noChangeArrowheads="1"/>
          </p:cNvSpPr>
          <p:nvPr>
            <p:ph idx="1"/>
          </p:nvPr>
        </p:nvSpPr>
        <p:spPr>
          <a:xfrm>
            <a:off x="2562225" y="2578100"/>
            <a:ext cx="8915400" cy="3776663"/>
          </a:xfrm>
        </p:spPr>
        <p:txBody>
          <a:bodyPr/>
          <a:lstStyle/>
          <a:p>
            <a:pPr algn="just"/>
            <a:r>
              <a:rPr lang="tr-TR" altLang="en-US" dirty="0"/>
              <a:t>İlgi (a) Yönerge gereğince, Milli Eğitim Bakanlığınca yapılan merkezi sistem sınavlarına ait sınav evraklarını; Bakanlık tarafından görevlendirilen sınav evrakı nakil görevlilerinden teslim almak, sınav saatine kadar muhafaza etmek, sınav yapılacak binalara götürülüp geri getirilmesi işlemlerini yürütmek ilgili milli eğitim müdürlüklerinin sorumluluğundadır.</a:t>
            </a:r>
          </a:p>
          <a:p>
            <a:pPr algn="just"/>
            <a:r>
              <a:rPr lang="tr-TR" altLang="en-US" dirty="0"/>
              <a:t>Bu kapsamda 06 Haziran 2021 tarihinde yapılacak olan Merkezi Sınava ait sınav evraklarının, sınav yapılacak binalara götürülüp geri getirilmesi için ilgili milli eğitim müdürlüklerince </a:t>
            </a:r>
            <a:r>
              <a:rPr lang="tr-TR" altLang="en-US" b="1" dirty="0"/>
              <a:t>aşağıda belirtildiği şekilde işlem yapılması </a:t>
            </a:r>
            <a:r>
              <a:rPr lang="tr-TR" altLang="en-US" dirty="0"/>
              <a:t>gerekmektedir.</a:t>
            </a:r>
          </a:p>
        </p:txBody>
      </p:sp>
      <p:pic>
        <p:nvPicPr>
          <p:cNvPr id="33796" name="Resim 4">
            <a:extLst>
              <a:ext uri="{FF2B5EF4-FFF2-40B4-BE49-F238E27FC236}">
                <a16:creationId xmlns="" xmlns:a16="http://schemas.microsoft.com/office/drawing/2014/main" id="{2174A377-6968-4833-AC82-CD35B659D18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Metin kutusu 5">
            <a:extLst>
              <a:ext uri="{FF2B5EF4-FFF2-40B4-BE49-F238E27FC236}">
                <a16:creationId xmlns="" xmlns:a16="http://schemas.microsoft.com/office/drawing/2014/main" id="{D925BB72-542E-4390-A152-D27A73180060}"/>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Unvan 1">
            <a:extLst>
              <a:ext uri="{FF2B5EF4-FFF2-40B4-BE49-F238E27FC236}">
                <a16:creationId xmlns="" xmlns:a16="http://schemas.microsoft.com/office/drawing/2014/main" id="{B7899BA9-4EB3-4D15-9B1C-4B92064FCD46}"/>
              </a:ext>
            </a:extLst>
          </p:cNvPr>
          <p:cNvSpPr>
            <a:spLocks noGrp="1" noChangeArrowheads="1"/>
          </p:cNvSpPr>
          <p:nvPr>
            <p:ph type="title"/>
          </p:nvPr>
        </p:nvSpPr>
        <p:spPr>
          <a:xfrm>
            <a:off x="2144713" y="1466850"/>
            <a:ext cx="8910637" cy="746125"/>
          </a:xfrm>
        </p:spPr>
        <p:txBody>
          <a:bodyPr/>
          <a:lstStyle/>
          <a:p>
            <a:r>
              <a:rPr lang="tr-TR" altLang="en-US" sz="2400" b="1"/>
              <a:t>Sınav Evrakının Dağıtımı</a:t>
            </a:r>
          </a:p>
        </p:txBody>
      </p:sp>
      <p:sp>
        <p:nvSpPr>
          <p:cNvPr id="34819" name="İçerik Yer Tutucusu 3">
            <a:extLst>
              <a:ext uri="{FF2B5EF4-FFF2-40B4-BE49-F238E27FC236}">
                <a16:creationId xmlns="" xmlns:a16="http://schemas.microsoft.com/office/drawing/2014/main" id="{80189A33-798A-4476-9179-4AFD3F68142F}"/>
              </a:ext>
            </a:extLst>
          </p:cNvPr>
          <p:cNvSpPr>
            <a:spLocks noGrp="1" noChangeArrowheads="1"/>
          </p:cNvSpPr>
          <p:nvPr>
            <p:ph idx="1"/>
          </p:nvPr>
        </p:nvSpPr>
        <p:spPr>
          <a:xfrm>
            <a:off x="2259013" y="2349500"/>
            <a:ext cx="9725025" cy="3363913"/>
          </a:xfrm>
        </p:spPr>
        <p:txBody>
          <a:bodyPr>
            <a:normAutofit/>
          </a:bodyPr>
          <a:lstStyle/>
          <a:p>
            <a:pPr algn="just"/>
            <a:r>
              <a:rPr lang="tr-TR" altLang="en-US"/>
              <a:t>İlçe Milli Eğitim Müdürlükleri, sınav yapılacak okul/kurumların konumunu göz önünde alarak birinci ve İkinci oturuma ait sınav evraklarının 06 Haziran 2021 günü en geç saat </a:t>
            </a:r>
            <a:r>
              <a:rPr lang="tr-TR" altLang="en-US" b="1"/>
              <a:t>08.15</a:t>
            </a:r>
            <a:r>
              <a:rPr lang="tr-TR" altLang="en-US"/>
              <a:t> de sınav yapılacak binaya teslim edilecek şekilde sınav evrakı dağıtım planlarını hazırlayacaktır.</a:t>
            </a:r>
          </a:p>
          <a:p>
            <a:pPr algn="just"/>
            <a:r>
              <a:rPr lang="tr-TR" altLang="en-US"/>
              <a:t>İlçe Milli Eğitim Müdürlükleri, hazırladıkları dağıtım planlarını ilgili emniyet birimleri ile istişare ederek güvenlik ile ilgili tedbirlerin alınmasını sağlayacaktır. </a:t>
            </a:r>
          </a:p>
          <a:p>
            <a:pPr algn="just"/>
            <a:r>
              <a:rPr lang="tr-TR" altLang="en-US"/>
              <a:t>İlçe Milli Eğitim Müdürlükleri, yaptıkları dağıtım planlarına göre gerekli araç ve personel temini işlemlerini yapacaktır.</a:t>
            </a:r>
          </a:p>
          <a:p>
            <a:pPr algn="just"/>
            <a:r>
              <a:rPr lang="tr-TR" altLang="en-US"/>
              <a:t>6 Haziran 2021 gününden önce hiçbir sebeple sınav yapılacak okullara sınav evrakı nakli ve teslimatı yapılmayacaktır.</a:t>
            </a:r>
          </a:p>
        </p:txBody>
      </p:sp>
      <p:pic>
        <p:nvPicPr>
          <p:cNvPr id="34820" name="Resim 4">
            <a:extLst>
              <a:ext uri="{FF2B5EF4-FFF2-40B4-BE49-F238E27FC236}">
                <a16:creationId xmlns="" xmlns:a16="http://schemas.microsoft.com/office/drawing/2014/main" id="{90E55EC9-370A-4173-80EF-E42CF830A9F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Metin kutusu 5">
            <a:extLst>
              <a:ext uri="{FF2B5EF4-FFF2-40B4-BE49-F238E27FC236}">
                <a16:creationId xmlns="" xmlns:a16="http://schemas.microsoft.com/office/drawing/2014/main" id="{CC3248A9-0CAE-4C91-93D7-8BBE0A9A94CB}"/>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Unvan 1">
            <a:extLst>
              <a:ext uri="{FF2B5EF4-FFF2-40B4-BE49-F238E27FC236}">
                <a16:creationId xmlns="" xmlns:a16="http://schemas.microsoft.com/office/drawing/2014/main" id="{06068E2A-842E-49BE-80E4-705AE4BCB030}"/>
              </a:ext>
            </a:extLst>
          </p:cNvPr>
          <p:cNvSpPr>
            <a:spLocks noGrp="1" noChangeArrowheads="1"/>
          </p:cNvSpPr>
          <p:nvPr>
            <p:ph type="title"/>
          </p:nvPr>
        </p:nvSpPr>
        <p:spPr>
          <a:xfrm>
            <a:off x="2068513" y="2681288"/>
            <a:ext cx="8912225" cy="1281112"/>
          </a:xfrm>
        </p:spPr>
        <p:txBody>
          <a:bodyPr/>
          <a:lstStyle/>
          <a:p>
            <a:pPr algn="ctr"/>
            <a:r>
              <a:rPr lang="tr-TR" altLang="en-US" b="1" dirty="0">
                <a:solidFill>
                  <a:srgbClr val="FF0000"/>
                </a:solidFill>
              </a:rPr>
              <a:t>Bina Sınav Komisyonunun Yapacağı İşler ve Dikkat Edeceği Hususlar</a:t>
            </a:r>
          </a:p>
        </p:txBody>
      </p:sp>
      <p:pic>
        <p:nvPicPr>
          <p:cNvPr id="35843" name="Resim 2">
            <a:extLst>
              <a:ext uri="{FF2B5EF4-FFF2-40B4-BE49-F238E27FC236}">
                <a16:creationId xmlns="" xmlns:a16="http://schemas.microsoft.com/office/drawing/2014/main" id="{9D532DDE-25B0-4505-8E43-2DBF3860C59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Metin kutusu 3">
            <a:extLst>
              <a:ext uri="{FF2B5EF4-FFF2-40B4-BE49-F238E27FC236}">
                <a16:creationId xmlns="" xmlns:a16="http://schemas.microsoft.com/office/drawing/2014/main" id="{B377BA91-2498-427A-85A2-8A88888CEDBE}"/>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7564C91D-302A-47EF-8412-131110D83C01}"/>
              </a:ext>
            </a:extLst>
          </p:cNvPr>
          <p:cNvSpPr>
            <a:spLocks noGrp="1"/>
          </p:cNvSpPr>
          <p:nvPr>
            <p:ph type="title"/>
          </p:nvPr>
        </p:nvSpPr>
        <p:spPr>
          <a:xfrm>
            <a:off x="2144713" y="1404938"/>
            <a:ext cx="8910637" cy="746125"/>
          </a:xfrm>
        </p:spPr>
        <p:txBody>
          <a:bodyPr>
            <a:normAutofit/>
          </a:bodyPr>
          <a:lstStyle/>
          <a:p>
            <a:r>
              <a:rPr lang="tr-TR" altLang="en-US" sz="2200" b="1" dirty="0"/>
              <a:t>Bina Sınav Komisyonunun Yapacağı İşler ve Dikkat Edeceği Hususlar</a:t>
            </a:r>
          </a:p>
        </p:txBody>
      </p:sp>
      <p:sp>
        <p:nvSpPr>
          <p:cNvPr id="36867" name="İçerik Yer Tutucusu 3">
            <a:extLst>
              <a:ext uri="{FF2B5EF4-FFF2-40B4-BE49-F238E27FC236}">
                <a16:creationId xmlns="" xmlns:a16="http://schemas.microsoft.com/office/drawing/2014/main" id="{782B664A-4E51-49BA-AE0B-5AF7617081E2}"/>
              </a:ext>
            </a:extLst>
          </p:cNvPr>
          <p:cNvSpPr>
            <a:spLocks noGrp="1" noChangeArrowheads="1"/>
          </p:cNvSpPr>
          <p:nvPr>
            <p:ph idx="1"/>
          </p:nvPr>
        </p:nvSpPr>
        <p:spPr>
          <a:xfrm>
            <a:off x="2589213" y="2657475"/>
            <a:ext cx="8915400" cy="3778250"/>
          </a:xfrm>
        </p:spPr>
        <p:txBody>
          <a:bodyPr/>
          <a:lstStyle/>
          <a:p>
            <a:pPr algn="just"/>
            <a:r>
              <a:rPr lang="tr-TR" altLang="en-US"/>
              <a:t>Salon görevlilerinin sınav salonlarına cep telefonu ile  girmeleri yasaktır, salon görevlilerinin cep telefonu ve  benzeri iletişim araçları ile sınav salonlarına girmeyecek ve  sınav öncesinde yapılacak toplantılarda bu husus özellikle  belirtilecektir.</a:t>
            </a:r>
          </a:p>
          <a:p>
            <a:pPr algn="just"/>
            <a:r>
              <a:rPr lang="tr-TR" altLang="en-US"/>
              <a:t>Salon yoklama listelerini  sistemden alarak, sınavdan  en az 2 (iki) gün önce öğrencilerin görebilecekleri uygun  bir yerde ilan eder. Sınav salonlarını ve salondaki sıraları, oturma planı doğrultusunda  numaralandırarak sınavdan 1 (bir) gün önce hazır  duruma gelmesini sağlayacak ve sınav süresince  salonları kontrol edecektir.</a:t>
            </a:r>
          </a:p>
        </p:txBody>
      </p:sp>
      <p:pic>
        <p:nvPicPr>
          <p:cNvPr id="36868" name="Resim 4">
            <a:extLst>
              <a:ext uri="{FF2B5EF4-FFF2-40B4-BE49-F238E27FC236}">
                <a16:creationId xmlns="" xmlns:a16="http://schemas.microsoft.com/office/drawing/2014/main" id="{68B2BD4C-269D-4590-871C-89EF858FAE5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Metin kutusu 5">
            <a:extLst>
              <a:ext uri="{FF2B5EF4-FFF2-40B4-BE49-F238E27FC236}">
                <a16:creationId xmlns="" xmlns:a16="http://schemas.microsoft.com/office/drawing/2014/main" id="{7924A056-025D-42B4-8CD3-3F4ADF530C15}"/>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Resim 3">
            <a:extLst>
              <a:ext uri="{FF2B5EF4-FFF2-40B4-BE49-F238E27FC236}">
                <a16:creationId xmlns="" xmlns:a16="http://schemas.microsoft.com/office/drawing/2014/main" id="{9A94ED42-A8CE-40C9-8E9E-BC8C1D2E75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651000"/>
            <a:ext cx="10425112" cy="345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Resim 2">
            <a:extLst>
              <a:ext uri="{FF2B5EF4-FFF2-40B4-BE49-F238E27FC236}">
                <a16:creationId xmlns="" xmlns:a16="http://schemas.microsoft.com/office/drawing/2014/main" id="{780A9964-B91C-4C93-B73A-CD36534F3F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Metin kutusu 1">
            <a:extLst>
              <a:ext uri="{FF2B5EF4-FFF2-40B4-BE49-F238E27FC236}">
                <a16:creationId xmlns="" xmlns:a16="http://schemas.microsoft.com/office/drawing/2014/main" id="{2856085C-3FF7-4581-8888-866612BFAB45}"/>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E72BAD32-7AD4-404B-9E39-AA2445D9F216}"/>
              </a:ext>
            </a:extLst>
          </p:cNvPr>
          <p:cNvSpPr>
            <a:spLocks noGrp="1"/>
          </p:cNvSpPr>
          <p:nvPr>
            <p:ph type="title"/>
          </p:nvPr>
        </p:nvSpPr>
        <p:spPr>
          <a:xfrm>
            <a:off x="2162175" y="1182688"/>
            <a:ext cx="8910638" cy="746125"/>
          </a:xfrm>
        </p:spPr>
        <p:txBody>
          <a:bodyPr>
            <a:normAutofit/>
          </a:bodyPr>
          <a:lstStyle/>
          <a:p>
            <a:r>
              <a:rPr lang="tr-TR" altLang="en-US" sz="2200" b="1" dirty="0"/>
              <a:t>Bina Sınav Komisyonunun Yapacağı İşler ve Dikkat Edeceği Hususlar</a:t>
            </a:r>
          </a:p>
        </p:txBody>
      </p:sp>
      <p:sp>
        <p:nvSpPr>
          <p:cNvPr id="37891" name="İçerik Yer Tutucusu 3">
            <a:extLst>
              <a:ext uri="{FF2B5EF4-FFF2-40B4-BE49-F238E27FC236}">
                <a16:creationId xmlns="" xmlns:a16="http://schemas.microsoft.com/office/drawing/2014/main" id="{6AC47807-FA2F-4CBE-AD19-1E0991131298}"/>
              </a:ext>
            </a:extLst>
          </p:cNvPr>
          <p:cNvSpPr>
            <a:spLocks noGrp="1" noChangeArrowheads="1"/>
          </p:cNvSpPr>
          <p:nvPr>
            <p:ph idx="1"/>
          </p:nvPr>
        </p:nvSpPr>
        <p:spPr>
          <a:xfrm>
            <a:off x="2579688" y="2595563"/>
            <a:ext cx="8915400" cy="3776662"/>
          </a:xfrm>
        </p:spPr>
        <p:txBody>
          <a:bodyPr/>
          <a:lstStyle/>
          <a:p>
            <a:pPr algn="just"/>
            <a:r>
              <a:rPr lang="tr-TR" altLang="en-US" dirty="0"/>
              <a:t>1 </a:t>
            </a:r>
            <a:r>
              <a:rPr lang="tr-TR" altLang="en-US" dirty="0" err="1"/>
              <a:t>nolu</a:t>
            </a:r>
            <a:r>
              <a:rPr lang="tr-TR" altLang="en-US" dirty="0"/>
              <a:t> salon zemin kattan başlamak suretiyle üst katlara  doğru artarak devam edecektir. Eğer mümkünse zemin kattan 1 salon acil durumlar için boş bırakılmalıdır.</a:t>
            </a:r>
          </a:p>
          <a:p>
            <a:pPr algn="just"/>
            <a:r>
              <a:rPr lang="tr-TR" altLang="en-US" dirty="0"/>
              <a:t>1 </a:t>
            </a:r>
            <a:r>
              <a:rPr lang="tr-TR" altLang="en-US" dirty="0" err="1"/>
              <a:t>nolu</a:t>
            </a:r>
            <a:r>
              <a:rPr lang="tr-TR" altLang="en-US" dirty="0"/>
              <a:t> sıra öğretmen masasının önünden başlayacaktır.  “S” kuralı gereğince kapıya doğru artarak devam  edecektir.</a:t>
            </a:r>
          </a:p>
          <a:p>
            <a:pPr algn="just"/>
            <a:r>
              <a:rPr lang="tr-TR" altLang="en-US" dirty="0"/>
              <a:t>Salon görevlileri ile sınav başlamadan en az bir saat  önce toplantı yaparak görev ve sorumluluklarını  açıklayıp, toplantıya katılmayan salon görevlisinin yerine  yedek gözetmenlerden görevlendirme yapılacaktır.</a:t>
            </a:r>
          </a:p>
        </p:txBody>
      </p:sp>
      <p:pic>
        <p:nvPicPr>
          <p:cNvPr id="37892" name="Resim 4">
            <a:extLst>
              <a:ext uri="{FF2B5EF4-FFF2-40B4-BE49-F238E27FC236}">
                <a16:creationId xmlns="" xmlns:a16="http://schemas.microsoft.com/office/drawing/2014/main" id="{1E85F417-266B-436F-8412-2427B55B32B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Metin kutusu 5">
            <a:extLst>
              <a:ext uri="{FF2B5EF4-FFF2-40B4-BE49-F238E27FC236}">
                <a16:creationId xmlns="" xmlns:a16="http://schemas.microsoft.com/office/drawing/2014/main" id="{CCB730D5-37E0-468A-B3F9-8D1478431349}"/>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A0BBD311-2A22-493A-90D6-024149A8C47B}"/>
              </a:ext>
            </a:extLst>
          </p:cNvPr>
          <p:cNvSpPr>
            <a:spLocks noGrp="1"/>
          </p:cNvSpPr>
          <p:nvPr>
            <p:ph type="title"/>
          </p:nvPr>
        </p:nvSpPr>
        <p:spPr>
          <a:xfrm>
            <a:off x="2170113" y="1370013"/>
            <a:ext cx="8912225" cy="744537"/>
          </a:xfrm>
        </p:spPr>
        <p:txBody>
          <a:bodyPr>
            <a:normAutofit/>
          </a:bodyPr>
          <a:lstStyle/>
          <a:p>
            <a:r>
              <a:rPr lang="tr-TR" altLang="en-US" sz="2200" b="1" dirty="0"/>
              <a:t>Bina Sınav Komisyonunun Yapacağı İşler ve Dikkat Edeceği Hususlar</a:t>
            </a:r>
          </a:p>
        </p:txBody>
      </p:sp>
      <p:sp>
        <p:nvSpPr>
          <p:cNvPr id="38915" name="İçerik Yer Tutucusu 3">
            <a:extLst>
              <a:ext uri="{FF2B5EF4-FFF2-40B4-BE49-F238E27FC236}">
                <a16:creationId xmlns="" xmlns:a16="http://schemas.microsoft.com/office/drawing/2014/main" id="{A5CC009E-BE0F-4D9A-9794-E9D7C0BE1C02}"/>
              </a:ext>
            </a:extLst>
          </p:cNvPr>
          <p:cNvSpPr>
            <a:spLocks noGrp="1" noChangeArrowheads="1"/>
          </p:cNvSpPr>
          <p:nvPr>
            <p:ph idx="1"/>
          </p:nvPr>
        </p:nvSpPr>
        <p:spPr>
          <a:xfrm>
            <a:off x="2170113" y="2489200"/>
            <a:ext cx="9705975" cy="3776663"/>
          </a:xfrm>
        </p:spPr>
        <p:txBody>
          <a:bodyPr/>
          <a:lstStyle/>
          <a:p>
            <a:pPr algn="just"/>
            <a:r>
              <a:rPr lang="tr-TR" altLang="en-US" dirty="0"/>
              <a:t>Toplantıya katılmayan, görevine geç gelen ve/veya cep  telefonu ile sınav salonuna girmekte ısrar eden salon  görevlisine (yedek gözetmen dâhil) görev verilmeyecektir.</a:t>
            </a:r>
          </a:p>
          <a:p>
            <a:pPr algn="just"/>
            <a:r>
              <a:rPr lang="tr-TR" altLang="en-US" dirty="0"/>
              <a:t>Sınav günü, sınav evrak kutularını il/ilçe sınav  evrakı nakil koruma görevlilerinden tutanakla teslim alacak,  sınavın başlamasına yarım saat kala sınav güvenlik kutularını  açıp içindeki sınav güvenlik poşetlerini sayarak kontrol  edecek, sorun varsa bölge sınav yürütme komisyonunun  talimatına göre işlem yapacaktır.</a:t>
            </a:r>
          </a:p>
        </p:txBody>
      </p:sp>
      <p:pic>
        <p:nvPicPr>
          <p:cNvPr id="38916" name="Resim 4">
            <a:extLst>
              <a:ext uri="{FF2B5EF4-FFF2-40B4-BE49-F238E27FC236}">
                <a16:creationId xmlns="" xmlns:a16="http://schemas.microsoft.com/office/drawing/2014/main" id="{F9F6A4A6-61C1-4515-8E26-D1A0F67BFAF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7" name="Metin kutusu 5">
            <a:extLst>
              <a:ext uri="{FF2B5EF4-FFF2-40B4-BE49-F238E27FC236}">
                <a16:creationId xmlns="" xmlns:a16="http://schemas.microsoft.com/office/drawing/2014/main" id="{03B5C852-4D47-4F07-8A65-6E71A5C51AD2}"/>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5056F778-07E0-4EDD-90CA-7C0FC89E3E33}"/>
              </a:ext>
            </a:extLst>
          </p:cNvPr>
          <p:cNvSpPr>
            <a:spLocks noGrp="1"/>
          </p:cNvSpPr>
          <p:nvPr>
            <p:ph type="title"/>
          </p:nvPr>
        </p:nvSpPr>
        <p:spPr>
          <a:xfrm>
            <a:off x="2259013" y="1397000"/>
            <a:ext cx="8912225" cy="744538"/>
          </a:xfrm>
        </p:spPr>
        <p:txBody>
          <a:bodyPr>
            <a:normAutofit/>
          </a:bodyPr>
          <a:lstStyle/>
          <a:p>
            <a:r>
              <a:rPr lang="tr-TR" altLang="en-US" sz="2200" b="1" dirty="0"/>
              <a:t>Bina Sınav Komisyonunun Yapacağı İşler ve Dikkat Edeceği Hususlar</a:t>
            </a:r>
          </a:p>
        </p:txBody>
      </p:sp>
      <p:sp>
        <p:nvSpPr>
          <p:cNvPr id="39939" name="İçerik Yer Tutucusu 3">
            <a:extLst>
              <a:ext uri="{FF2B5EF4-FFF2-40B4-BE49-F238E27FC236}">
                <a16:creationId xmlns="" xmlns:a16="http://schemas.microsoft.com/office/drawing/2014/main" id="{982DFCD2-06F3-48B7-A690-EA1DE2C0A140}"/>
              </a:ext>
            </a:extLst>
          </p:cNvPr>
          <p:cNvSpPr>
            <a:spLocks noGrp="1" noChangeArrowheads="1"/>
          </p:cNvSpPr>
          <p:nvPr>
            <p:ph idx="1"/>
          </p:nvPr>
        </p:nvSpPr>
        <p:spPr>
          <a:xfrm>
            <a:off x="2535238" y="2862263"/>
            <a:ext cx="8915400" cy="3776662"/>
          </a:xfrm>
        </p:spPr>
        <p:txBody>
          <a:bodyPr/>
          <a:lstStyle/>
          <a:p>
            <a:pPr algn="just"/>
            <a:r>
              <a:rPr lang="tr-TR" altLang="en-US" dirty="0"/>
              <a:t>Soru kitapçığı, cevap kâğıdı ve salon yoklama listelerinin  bulunduğu sınav güvenlik poşetleri salon başkanlarına imza  karşılığında teslim edilecektir.</a:t>
            </a:r>
          </a:p>
          <a:p>
            <a:pPr algn="just"/>
            <a:r>
              <a:rPr lang="tr-TR" altLang="en-US" dirty="0"/>
              <a:t>Kimlik kontrolleri ve salonlara yerleştirmenin zamanında  yapılabilmesi için öğrenciler birinci oturumda bekletilmeden ve ikinci oturumda girişlerde yoğunluk oluşturmayacak şekilde salonlara  alınmak üzere hazır bulunacaktır.</a:t>
            </a:r>
          </a:p>
          <a:p>
            <a:pPr algn="just"/>
            <a:r>
              <a:rPr lang="tr-TR" altLang="en-US" dirty="0"/>
              <a:t>Sınavın başlamasından itibaren ilk 15 dakika içerisinde sınav  binasına gelen öğrenciler sınava alınacak ancak, bu  öğrencilere ek süre verilmeyecek, ilk 15 dakikadan sonra  gelen öğrencileri sınav binasına alınmayacaktır.</a:t>
            </a:r>
          </a:p>
        </p:txBody>
      </p:sp>
      <p:pic>
        <p:nvPicPr>
          <p:cNvPr id="39940" name="Resim 4">
            <a:extLst>
              <a:ext uri="{FF2B5EF4-FFF2-40B4-BE49-F238E27FC236}">
                <a16:creationId xmlns="" xmlns:a16="http://schemas.microsoft.com/office/drawing/2014/main" id="{4355FDE6-AAE6-40BB-B442-523CBD004C9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1" name="Metin kutusu 5">
            <a:extLst>
              <a:ext uri="{FF2B5EF4-FFF2-40B4-BE49-F238E27FC236}">
                <a16:creationId xmlns="" xmlns:a16="http://schemas.microsoft.com/office/drawing/2014/main" id="{B1BEC6F3-1AF9-4945-A5FA-AB77A54DDAB0}"/>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4F7793B-3DCA-4538-B886-1EFB4F4EFFF0}"/>
              </a:ext>
            </a:extLst>
          </p:cNvPr>
          <p:cNvSpPr>
            <a:spLocks noGrp="1"/>
          </p:cNvSpPr>
          <p:nvPr>
            <p:ph type="title"/>
          </p:nvPr>
        </p:nvSpPr>
        <p:spPr>
          <a:xfrm>
            <a:off x="2152650" y="1112838"/>
            <a:ext cx="8912225" cy="744537"/>
          </a:xfrm>
        </p:spPr>
        <p:txBody>
          <a:bodyPr>
            <a:normAutofit/>
          </a:bodyPr>
          <a:lstStyle/>
          <a:p>
            <a:r>
              <a:rPr lang="tr-TR" altLang="en-US" sz="2200" b="1" dirty="0"/>
              <a:t>Bina Sınav Komisyonunun Yapacağı İşler ve Dikkat Edeceği Hususlar</a:t>
            </a:r>
          </a:p>
        </p:txBody>
      </p:sp>
      <p:sp>
        <p:nvSpPr>
          <p:cNvPr id="40963" name="İçerik Yer Tutucusu 3">
            <a:extLst>
              <a:ext uri="{FF2B5EF4-FFF2-40B4-BE49-F238E27FC236}">
                <a16:creationId xmlns="" xmlns:a16="http://schemas.microsoft.com/office/drawing/2014/main" id="{17F00A01-25EB-46DD-B4B7-7942FEF75798}"/>
              </a:ext>
            </a:extLst>
          </p:cNvPr>
          <p:cNvSpPr>
            <a:spLocks noGrp="1" noChangeArrowheads="1"/>
          </p:cNvSpPr>
          <p:nvPr>
            <p:ph idx="1"/>
          </p:nvPr>
        </p:nvSpPr>
        <p:spPr>
          <a:xfrm>
            <a:off x="2571750" y="2524125"/>
            <a:ext cx="8915400" cy="3778250"/>
          </a:xfrm>
        </p:spPr>
        <p:txBody>
          <a:bodyPr/>
          <a:lstStyle/>
          <a:p>
            <a:pPr algn="just"/>
            <a:r>
              <a:rPr lang="tr-TR" altLang="en-US" b="1" dirty="0"/>
              <a:t>Sınavın ilk 30 dakikası </a:t>
            </a:r>
            <a:r>
              <a:rPr lang="tr-TR" altLang="en-US" dirty="0"/>
              <a:t>tamamlanmadan ve </a:t>
            </a:r>
            <a:r>
              <a:rPr lang="tr-TR" altLang="en-US" b="1" dirty="0"/>
              <a:t>sınav  bitimine 15 dakika </a:t>
            </a:r>
            <a:r>
              <a:rPr lang="tr-TR" altLang="en-US" dirty="0"/>
              <a:t>kala öğrencilerin sınav salonundan  çıkamayacaklarını duyurur.</a:t>
            </a:r>
          </a:p>
          <a:p>
            <a:pPr algn="just"/>
            <a:r>
              <a:rPr lang="tr-TR" altLang="en-US" dirty="0"/>
              <a:t>Bütün sınav salonlarında sınavın </a:t>
            </a:r>
            <a:r>
              <a:rPr lang="tr-TR" altLang="en-US" b="1" dirty="0"/>
              <a:t>aynı saatte </a:t>
            </a:r>
            <a:r>
              <a:rPr lang="tr-TR" altLang="en-US" dirty="0"/>
              <a:t>başlamasını  ve </a:t>
            </a:r>
            <a:r>
              <a:rPr lang="tr-TR" altLang="en-US" b="1" dirty="0"/>
              <a:t>sınav tedbiri alınan öğrenciler hariç</a:t>
            </a:r>
            <a:r>
              <a:rPr lang="tr-TR" altLang="en-US" dirty="0"/>
              <a:t> aynı sürede  bitmesini sağlar.</a:t>
            </a:r>
          </a:p>
          <a:p>
            <a:pPr algn="just"/>
            <a:r>
              <a:rPr lang="tr-TR" altLang="en-US" dirty="0"/>
              <a:t>Sınavın bitiminden sonra salon başkanları tarafından  getirilen ve içinde cevap kâğıtları, salon yoklama listeleri  ve varsa diğer evrakın (tutanak vb.) bulunduğu ağzı  kapatılmış sınav güvenlik poşetleri ile soru kitapçıklarını  imza karşılığı teslim alır. </a:t>
            </a:r>
          </a:p>
          <a:p>
            <a:pPr algn="just"/>
            <a:r>
              <a:rPr lang="tr-TR" altLang="en-US" b="1" dirty="0"/>
              <a:t>(Soru kitapçıkları sınav güvenlik  poşetine konulmayacaktır.)</a:t>
            </a:r>
          </a:p>
        </p:txBody>
      </p:sp>
      <p:pic>
        <p:nvPicPr>
          <p:cNvPr id="40964" name="Resim 6">
            <a:extLst>
              <a:ext uri="{FF2B5EF4-FFF2-40B4-BE49-F238E27FC236}">
                <a16:creationId xmlns="" xmlns:a16="http://schemas.microsoft.com/office/drawing/2014/main" id="{44E075E4-E4F5-4021-9696-B35F7102F06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5" name="Metin kutusu 7">
            <a:extLst>
              <a:ext uri="{FF2B5EF4-FFF2-40B4-BE49-F238E27FC236}">
                <a16:creationId xmlns="" xmlns:a16="http://schemas.microsoft.com/office/drawing/2014/main" id="{3C3450C4-4F7E-4266-B7D2-47DDAED98B41}"/>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1BE3C19-7905-4B38-8DFE-54D5D04ED504}"/>
              </a:ext>
            </a:extLst>
          </p:cNvPr>
          <p:cNvSpPr>
            <a:spLocks noGrp="1"/>
          </p:cNvSpPr>
          <p:nvPr>
            <p:ph type="title"/>
          </p:nvPr>
        </p:nvSpPr>
        <p:spPr>
          <a:xfrm>
            <a:off x="2170113" y="1209675"/>
            <a:ext cx="8912225" cy="746125"/>
          </a:xfrm>
        </p:spPr>
        <p:txBody>
          <a:bodyPr>
            <a:normAutofit/>
          </a:bodyPr>
          <a:lstStyle/>
          <a:p>
            <a:r>
              <a:rPr lang="tr-TR" altLang="en-US" sz="2200" b="1" dirty="0"/>
              <a:t>Bina Sınav Komisyonunun Yapacağı İşler ve Dikkat Edeceği Hususlar</a:t>
            </a:r>
          </a:p>
        </p:txBody>
      </p:sp>
      <p:sp>
        <p:nvSpPr>
          <p:cNvPr id="41987" name="İçerik Yer Tutucusu 3">
            <a:extLst>
              <a:ext uri="{FF2B5EF4-FFF2-40B4-BE49-F238E27FC236}">
                <a16:creationId xmlns="" xmlns:a16="http://schemas.microsoft.com/office/drawing/2014/main" id="{8220F111-A02D-463F-B0AB-34D0AA50EA27}"/>
              </a:ext>
            </a:extLst>
          </p:cNvPr>
          <p:cNvSpPr>
            <a:spLocks noGrp="1" noChangeArrowheads="1"/>
          </p:cNvSpPr>
          <p:nvPr>
            <p:ph idx="1"/>
          </p:nvPr>
        </p:nvSpPr>
        <p:spPr>
          <a:xfrm>
            <a:off x="2589213" y="2622550"/>
            <a:ext cx="8915400" cy="3776663"/>
          </a:xfrm>
        </p:spPr>
        <p:txBody>
          <a:bodyPr>
            <a:normAutofit/>
          </a:bodyPr>
          <a:lstStyle/>
          <a:p>
            <a:pPr algn="just"/>
            <a:r>
              <a:rPr lang="tr-TR" altLang="en-US"/>
              <a:t>Açık Öğretim Ortaokulu öğrencileri, sınav merkezlerindeki belirlenen bir binaya rastgele yerleştirilmiştir. Sınav binalarında okulun kendi öğrencileri dışında bahsedilen öğrencilerinden de yerleşenler olabilir. Bu konu hakkında Bina Sınav Komisyonlarına gerekli bilgilendirme yapılarak ilgili öğrencilerin yerleştirildikleri binalarda sınava alınmaları sağlanacaktır.</a:t>
            </a:r>
          </a:p>
          <a:p>
            <a:pPr algn="just"/>
            <a:r>
              <a:rPr lang="tr-TR" altLang="en-US" b="1"/>
              <a:t>Yedek  salonda  sınava   girecek   öğrencilerin  </a:t>
            </a:r>
            <a:r>
              <a:rPr lang="tr-TR" altLang="en-US"/>
              <a:t>cevap  kâğıtlarına öğrenci  bilgilerini  yazmaları  ve   T.C.  kimlik  numaralarını   ilgili   bölüme  kodlamaları  gerekmekte olup kodlamaların  doğru  yapıldığı  salon  görevlilerince  kontrol  edilmelidir. Cevap kâğıdındaki kimlik  bilgileri  eksik   veya   hatalı  olan  öğrencilerin  cevap  kâğıdı  değerlendirmeye alınmayacaktır. Ayrıca bu öğrencilerin  geçerli  kimlik  belgesinin  fotokopisi  salon  yoklama listesine eklenecektir.</a:t>
            </a:r>
          </a:p>
        </p:txBody>
      </p:sp>
      <p:pic>
        <p:nvPicPr>
          <p:cNvPr id="41988" name="Resim 4">
            <a:extLst>
              <a:ext uri="{FF2B5EF4-FFF2-40B4-BE49-F238E27FC236}">
                <a16:creationId xmlns="" xmlns:a16="http://schemas.microsoft.com/office/drawing/2014/main" id="{30626B45-313B-4292-B3C6-EB32A03DFF6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9" name="Metin kutusu 5">
            <a:extLst>
              <a:ext uri="{FF2B5EF4-FFF2-40B4-BE49-F238E27FC236}">
                <a16:creationId xmlns="" xmlns:a16="http://schemas.microsoft.com/office/drawing/2014/main" id="{9DDC7148-0D59-4E40-B3DD-2498BE96E030}"/>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Unvan 1">
            <a:extLst>
              <a:ext uri="{FF2B5EF4-FFF2-40B4-BE49-F238E27FC236}">
                <a16:creationId xmlns="" xmlns:a16="http://schemas.microsoft.com/office/drawing/2014/main" id="{ABCDE427-CA6E-4379-A9E5-F2A8F2F2C3C9}"/>
              </a:ext>
            </a:extLst>
          </p:cNvPr>
          <p:cNvSpPr>
            <a:spLocks noGrp="1" noChangeArrowheads="1"/>
          </p:cNvSpPr>
          <p:nvPr>
            <p:ph type="title"/>
          </p:nvPr>
        </p:nvSpPr>
        <p:spPr>
          <a:xfrm>
            <a:off x="2401888" y="2557463"/>
            <a:ext cx="8912225" cy="1281112"/>
          </a:xfrm>
        </p:spPr>
        <p:txBody>
          <a:bodyPr>
            <a:normAutofit/>
          </a:bodyPr>
          <a:lstStyle/>
          <a:p>
            <a:pPr algn="ctr"/>
            <a:r>
              <a:rPr lang="tr-TR" altLang="en-US" b="1">
                <a:solidFill>
                  <a:srgbClr val="FF0000"/>
                </a:solidFill>
              </a:rPr>
              <a:t>Salon Görevlilerinin Sınav Başlamadan Önce Yapacakları İşlemler</a:t>
            </a:r>
          </a:p>
        </p:txBody>
      </p:sp>
      <p:pic>
        <p:nvPicPr>
          <p:cNvPr id="43011" name="Resim 2">
            <a:extLst>
              <a:ext uri="{FF2B5EF4-FFF2-40B4-BE49-F238E27FC236}">
                <a16:creationId xmlns="" xmlns:a16="http://schemas.microsoft.com/office/drawing/2014/main" id="{43311298-60F9-49DE-A94D-4E457F3AAF5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2" name="Metin kutusu 3">
            <a:extLst>
              <a:ext uri="{FF2B5EF4-FFF2-40B4-BE49-F238E27FC236}">
                <a16:creationId xmlns="" xmlns:a16="http://schemas.microsoft.com/office/drawing/2014/main" id="{D1FB1C05-2702-4A06-A601-A31DB0415DE0}"/>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B204FE3F-11E7-4466-885F-F3043A2CD0D7}"/>
              </a:ext>
            </a:extLst>
          </p:cNvPr>
          <p:cNvSpPr>
            <a:spLocks noGrp="1"/>
          </p:cNvSpPr>
          <p:nvPr>
            <p:ph type="title"/>
          </p:nvPr>
        </p:nvSpPr>
        <p:spPr>
          <a:xfrm>
            <a:off x="2187575" y="1897063"/>
            <a:ext cx="8912225" cy="744537"/>
          </a:xfrm>
        </p:spPr>
        <p:txBody>
          <a:bodyPr>
            <a:normAutofit/>
          </a:bodyPr>
          <a:lstStyle/>
          <a:p>
            <a:r>
              <a:rPr lang="tr-TR" altLang="en-US" sz="2200" b="1"/>
              <a:t>Salon Görevlilerinin Sınav Başlamadan Önce Yapacakları İşlemler</a:t>
            </a:r>
          </a:p>
        </p:txBody>
      </p:sp>
      <p:sp>
        <p:nvSpPr>
          <p:cNvPr id="44035" name="İçerik Yer Tutucusu 3">
            <a:extLst>
              <a:ext uri="{FF2B5EF4-FFF2-40B4-BE49-F238E27FC236}">
                <a16:creationId xmlns="" xmlns:a16="http://schemas.microsoft.com/office/drawing/2014/main" id="{2C8152F5-8252-4F8F-97A5-92BFCB19BFF9}"/>
              </a:ext>
            </a:extLst>
          </p:cNvPr>
          <p:cNvSpPr>
            <a:spLocks noGrp="1" noChangeArrowheads="1"/>
          </p:cNvSpPr>
          <p:nvPr>
            <p:ph idx="1"/>
          </p:nvPr>
        </p:nvSpPr>
        <p:spPr>
          <a:xfrm>
            <a:off x="2535238" y="3243263"/>
            <a:ext cx="8915400" cy="3778250"/>
          </a:xfrm>
        </p:spPr>
        <p:txBody>
          <a:bodyPr/>
          <a:lstStyle/>
          <a:p>
            <a:pPr algn="just"/>
            <a:r>
              <a:rPr lang="tr-TR" altLang="en-US"/>
              <a:t>Sınav başlamadan en geç 1 (bir) saat önce sınav yerinde  hazır bulunur ve sınav öncesi bina sınav komisyonu başkanı  tarafından yapılacak toplantıya mutlaka katılır.</a:t>
            </a:r>
          </a:p>
          <a:p>
            <a:pPr algn="just"/>
            <a:r>
              <a:rPr lang="tr-TR" altLang="en-US"/>
              <a:t>Salon başkanı görevli olduğu salona ait sınav güvenlik poşetini  ve öğrencilerin sınav sürelerinin yer aldığı salon yoklama  listesini tutanakla teslim alır.</a:t>
            </a:r>
          </a:p>
          <a:p>
            <a:pPr algn="just"/>
            <a:r>
              <a:rPr lang="tr-TR" altLang="en-US"/>
              <a:t>Gözetmen görevli olduğu salona giderek öğrencileri karşılar.</a:t>
            </a:r>
          </a:p>
        </p:txBody>
      </p:sp>
      <p:pic>
        <p:nvPicPr>
          <p:cNvPr id="44036" name="Resim 4">
            <a:extLst>
              <a:ext uri="{FF2B5EF4-FFF2-40B4-BE49-F238E27FC236}">
                <a16:creationId xmlns="" xmlns:a16="http://schemas.microsoft.com/office/drawing/2014/main" id="{28239D77-B3A9-48D3-AC9C-9737703E661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7" name="Metin kutusu 5">
            <a:extLst>
              <a:ext uri="{FF2B5EF4-FFF2-40B4-BE49-F238E27FC236}">
                <a16:creationId xmlns="" xmlns:a16="http://schemas.microsoft.com/office/drawing/2014/main" id="{A49966A0-E1B9-4DA7-919F-234799914849}"/>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259DD02-0046-48F8-B1CE-17208FDB3B2B}"/>
              </a:ext>
            </a:extLst>
          </p:cNvPr>
          <p:cNvSpPr>
            <a:spLocks noGrp="1"/>
          </p:cNvSpPr>
          <p:nvPr>
            <p:ph type="title"/>
          </p:nvPr>
        </p:nvSpPr>
        <p:spPr>
          <a:xfrm>
            <a:off x="2187575" y="1493838"/>
            <a:ext cx="8912225" cy="746125"/>
          </a:xfrm>
        </p:spPr>
        <p:txBody>
          <a:bodyPr>
            <a:normAutofit/>
          </a:bodyPr>
          <a:lstStyle/>
          <a:p>
            <a:r>
              <a:rPr lang="tr-TR" altLang="en-US" sz="2200" b="1"/>
              <a:t>Salon Görevlilerinin Sınav Başlamadan Önce Yapacakları İşlemler</a:t>
            </a:r>
          </a:p>
        </p:txBody>
      </p:sp>
      <p:sp>
        <p:nvSpPr>
          <p:cNvPr id="45059" name="İçerik Yer Tutucusu 3">
            <a:extLst>
              <a:ext uri="{FF2B5EF4-FFF2-40B4-BE49-F238E27FC236}">
                <a16:creationId xmlns="" xmlns:a16="http://schemas.microsoft.com/office/drawing/2014/main" id="{6E6A4BA3-AEF8-448D-8ED4-5F6584A094C2}"/>
              </a:ext>
            </a:extLst>
          </p:cNvPr>
          <p:cNvSpPr>
            <a:spLocks noGrp="1" noChangeArrowheads="1"/>
          </p:cNvSpPr>
          <p:nvPr>
            <p:ph idx="1"/>
          </p:nvPr>
        </p:nvSpPr>
        <p:spPr>
          <a:xfrm>
            <a:off x="2571750" y="2684463"/>
            <a:ext cx="8915400" cy="3776662"/>
          </a:xfrm>
        </p:spPr>
        <p:txBody>
          <a:bodyPr/>
          <a:lstStyle/>
          <a:p>
            <a:pPr algn="just"/>
            <a:r>
              <a:rPr lang="tr-TR" altLang="en-US" dirty="0"/>
              <a:t>Cevap kâğıdındaki ve sınav giriş belgesindeki fotoğrafların  aynı olması gerekmektedir. Farklı fotoğrafların kimlik kontrolü  ayrıntılı bir şekilde yapılmalıdır.</a:t>
            </a:r>
          </a:p>
          <a:p>
            <a:pPr algn="just"/>
            <a:r>
              <a:rPr lang="tr-TR" altLang="en-US" dirty="0"/>
              <a:t>Öğrenciler, fotoğraflı-onaylı “Sınav Giriş </a:t>
            </a:r>
            <a:r>
              <a:rPr lang="tr-TR" altLang="en-US" dirty="0" err="1"/>
              <a:t>Belgesi”nde</a:t>
            </a:r>
            <a:r>
              <a:rPr lang="tr-TR" altLang="en-US" dirty="0"/>
              <a:t> belirtilen  salonda kendi sıra numarasında oturur, gerektiğinde  öğrencinin yerini değiştirme yetkisi salon başkanına aittir.</a:t>
            </a:r>
          </a:p>
          <a:p>
            <a:pPr algn="just"/>
            <a:r>
              <a:rPr lang="tr-TR" altLang="en-US" dirty="0"/>
              <a:t>Öğrencinin sınav giriş belgesinde ve bina sınav  komisyonundan alınan salon aday yoklama listesinde belirtilen  süreleri göz önünde bulunduracak ve öğrencileri sınav  salonunda bu süreden fazla bulunmamasına dikkat edecektir.</a:t>
            </a:r>
          </a:p>
        </p:txBody>
      </p:sp>
      <p:pic>
        <p:nvPicPr>
          <p:cNvPr id="45060" name="Resim 4">
            <a:extLst>
              <a:ext uri="{FF2B5EF4-FFF2-40B4-BE49-F238E27FC236}">
                <a16:creationId xmlns="" xmlns:a16="http://schemas.microsoft.com/office/drawing/2014/main" id="{2CE4EFED-282A-43B5-B11E-F32CEC27CB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Metin kutusu 5">
            <a:extLst>
              <a:ext uri="{FF2B5EF4-FFF2-40B4-BE49-F238E27FC236}">
                <a16:creationId xmlns="" xmlns:a16="http://schemas.microsoft.com/office/drawing/2014/main" id="{33EA46FE-C843-40BA-8F77-223E40DD1FFF}"/>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51BE6E71-AA7F-4C6C-8CEF-0285C3BF2D27}"/>
              </a:ext>
            </a:extLst>
          </p:cNvPr>
          <p:cNvSpPr>
            <a:spLocks noGrp="1"/>
          </p:cNvSpPr>
          <p:nvPr>
            <p:ph type="title"/>
          </p:nvPr>
        </p:nvSpPr>
        <p:spPr>
          <a:xfrm>
            <a:off x="2179638" y="1484313"/>
            <a:ext cx="8912225" cy="746125"/>
          </a:xfrm>
        </p:spPr>
        <p:txBody>
          <a:bodyPr>
            <a:normAutofit/>
          </a:bodyPr>
          <a:lstStyle/>
          <a:p>
            <a:r>
              <a:rPr lang="tr-TR" altLang="en-US" sz="2200" b="1"/>
              <a:t>Salon Görevlilerinin Sınav Başlamadan Önce Yapacakları İşlemler</a:t>
            </a:r>
          </a:p>
        </p:txBody>
      </p:sp>
      <p:sp>
        <p:nvSpPr>
          <p:cNvPr id="46083" name="İçerik Yer Tutucusu 3">
            <a:extLst>
              <a:ext uri="{FF2B5EF4-FFF2-40B4-BE49-F238E27FC236}">
                <a16:creationId xmlns="" xmlns:a16="http://schemas.microsoft.com/office/drawing/2014/main" id="{3CC2855B-F8E5-40F7-ACD6-404FBB1C49C8}"/>
              </a:ext>
            </a:extLst>
          </p:cNvPr>
          <p:cNvSpPr>
            <a:spLocks noGrp="1" noChangeArrowheads="1"/>
          </p:cNvSpPr>
          <p:nvPr>
            <p:ph idx="1"/>
          </p:nvPr>
        </p:nvSpPr>
        <p:spPr>
          <a:xfrm>
            <a:off x="2562225" y="2949575"/>
            <a:ext cx="8915400" cy="3778250"/>
          </a:xfrm>
        </p:spPr>
        <p:txBody>
          <a:bodyPr/>
          <a:lstStyle/>
          <a:p>
            <a:pPr algn="just"/>
            <a:r>
              <a:rPr lang="tr-TR" altLang="en-US" dirty="0"/>
              <a:t>Gerekli kimlik kontrolleri ve yerleştirme işlemlerinden sonra  salon başkanı sınav güvenlik poşetini öğrencilerin gözü  önünde ve sınavın başlamasına yaklaşık 15 dakika kala açar.</a:t>
            </a:r>
          </a:p>
          <a:p>
            <a:pPr algn="just"/>
            <a:r>
              <a:rPr lang="tr-TR" altLang="en-US" dirty="0"/>
              <a:t>Sınav güvenlik poşetinden çıkan soru kitapçıklarının ve cevap  kâğıtlarının kontrolünü yapar, eksik veya fazla olması halinde  bunu tutanakla belgeler.</a:t>
            </a:r>
          </a:p>
          <a:p>
            <a:pPr algn="just"/>
            <a:r>
              <a:rPr lang="tr-TR" altLang="en-US" dirty="0"/>
              <a:t>Kitapçığın ön veya arka sayfasında bulunan açıklamaları  yüksek sesle okur, öğrencilerin sorularını cevaplar ve  öğrencilerle sınav süresince gerekmedikçe konuşmaz. Öğrencileri heyecanlandıracak cümleler kurmaz.</a:t>
            </a:r>
          </a:p>
        </p:txBody>
      </p:sp>
      <p:pic>
        <p:nvPicPr>
          <p:cNvPr id="46084" name="Resim 4">
            <a:extLst>
              <a:ext uri="{FF2B5EF4-FFF2-40B4-BE49-F238E27FC236}">
                <a16:creationId xmlns="" xmlns:a16="http://schemas.microsoft.com/office/drawing/2014/main" id="{2CCAA837-545F-4C80-B098-E974D1961BD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5" name="Metin kutusu 5">
            <a:extLst>
              <a:ext uri="{FF2B5EF4-FFF2-40B4-BE49-F238E27FC236}">
                <a16:creationId xmlns="" xmlns:a16="http://schemas.microsoft.com/office/drawing/2014/main" id="{0B74154C-1A4D-43ED-855F-8F303FF62381}"/>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1DE7B197-2BE7-414B-8955-C5779859821E}"/>
              </a:ext>
            </a:extLst>
          </p:cNvPr>
          <p:cNvSpPr>
            <a:spLocks noGrp="1"/>
          </p:cNvSpPr>
          <p:nvPr>
            <p:ph type="title"/>
          </p:nvPr>
        </p:nvSpPr>
        <p:spPr>
          <a:xfrm>
            <a:off x="2170113" y="1609725"/>
            <a:ext cx="8912225" cy="744538"/>
          </a:xfrm>
        </p:spPr>
        <p:txBody>
          <a:bodyPr>
            <a:normAutofit/>
          </a:bodyPr>
          <a:lstStyle/>
          <a:p>
            <a:r>
              <a:rPr lang="tr-TR" altLang="en-US" sz="2200" b="1"/>
              <a:t>Salon Görevlilerinin Sınav Başlamadan Önce Yapacakları İşlemler</a:t>
            </a:r>
          </a:p>
        </p:txBody>
      </p:sp>
      <p:sp>
        <p:nvSpPr>
          <p:cNvPr id="47107" name="İçerik Yer Tutucusu 3">
            <a:extLst>
              <a:ext uri="{FF2B5EF4-FFF2-40B4-BE49-F238E27FC236}">
                <a16:creationId xmlns="" xmlns:a16="http://schemas.microsoft.com/office/drawing/2014/main" id="{8D2A72A5-BBCE-412B-854F-39E8152C0633}"/>
              </a:ext>
            </a:extLst>
          </p:cNvPr>
          <p:cNvSpPr>
            <a:spLocks noGrp="1" noChangeArrowheads="1"/>
          </p:cNvSpPr>
          <p:nvPr>
            <p:ph idx="1"/>
          </p:nvPr>
        </p:nvSpPr>
        <p:spPr>
          <a:xfrm>
            <a:off x="2544763" y="2986088"/>
            <a:ext cx="8915400" cy="3776662"/>
          </a:xfrm>
        </p:spPr>
        <p:txBody>
          <a:bodyPr/>
          <a:lstStyle/>
          <a:p>
            <a:pPr algn="just"/>
            <a:r>
              <a:rPr lang="tr-TR" altLang="en-US"/>
              <a:t>Öğrencinin cevap kâğıdında yazılı olan bilgilerinde hata  varsa, cevap kâğıdı kullanılamayacak durumdaysa, cevap  kâğıdında baskı hatası varsa ya da öğrencinin adına  düzenlenmiş cevap kâğıdı bulunmuyorsa, sınav başlamadan  önce salon görevlileri tarafından tutanak hazırlanır. Bu  öğrenciye yedek cevap kâğıdı verilir. Öğrenci bilgileri, yedek  cevap kâğıdında boş olarak gönderileceği için bu bilgiler  öğrenci tarafından tam ve eksiksiz olarak kodlanır. Kullanılan  yedek cevap kâğıdının doğru ve eksiksiz olarak kodlandığı  salon görevlilerince kontrol edilir.</a:t>
            </a:r>
          </a:p>
        </p:txBody>
      </p:sp>
      <p:pic>
        <p:nvPicPr>
          <p:cNvPr id="47108" name="Resim 4">
            <a:extLst>
              <a:ext uri="{FF2B5EF4-FFF2-40B4-BE49-F238E27FC236}">
                <a16:creationId xmlns="" xmlns:a16="http://schemas.microsoft.com/office/drawing/2014/main" id="{3C6C4A0A-D790-45B9-BC91-39DCAEC703F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9" name="Metin kutusu 5">
            <a:extLst>
              <a:ext uri="{FF2B5EF4-FFF2-40B4-BE49-F238E27FC236}">
                <a16:creationId xmlns="" xmlns:a16="http://schemas.microsoft.com/office/drawing/2014/main" id="{497DA0AC-8DD0-461F-AC12-78398CCA775B}"/>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Unvan 1">
            <a:extLst>
              <a:ext uri="{FF2B5EF4-FFF2-40B4-BE49-F238E27FC236}">
                <a16:creationId xmlns="" xmlns:a16="http://schemas.microsoft.com/office/drawing/2014/main" id="{50F69597-40E6-49F7-BD68-122C51CCFE2B}"/>
              </a:ext>
            </a:extLst>
          </p:cNvPr>
          <p:cNvSpPr>
            <a:spLocks noGrp="1" noChangeArrowheads="1"/>
          </p:cNvSpPr>
          <p:nvPr>
            <p:ph type="title"/>
          </p:nvPr>
        </p:nvSpPr>
        <p:spPr>
          <a:xfrm>
            <a:off x="2180766" y="654843"/>
            <a:ext cx="8912225" cy="1281113"/>
          </a:xfrm>
        </p:spPr>
        <p:txBody>
          <a:bodyPr>
            <a:normAutofit/>
          </a:bodyPr>
          <a:lstStyle/>
          <a:p>
            <a:r>
              <a:rPr lang="tr-TR" altLang="en-US" sz="2000" b="1" dirty="0"/>
              <a:t>Sınav Saati – Oturum Bilgileri</a:t>
            </a:r>
          </a:p>
        </p:txBody>
      </p:sp>
      <p:sp>
        <p:nvSpPr>
          <p:cNvPr id="3" name="İçerik Yer Tutucusu 2">
            <a:extLst>
              <a:ext uri="{FF2B5EF4-FFF2-40B4-BE49-F238E27FC236}">
                <a16:creationId xmlns="" xmlns:a16="http://schemas.microsoft.com/office/drawing/2014/main" id="{AAD83913-7F32-4FA3-989E-0682FFA82E4A}"/>
              </a:ext>
            </a:extLst>
          </p:cNvPr>
          <p:cNvSpPr>
            <a:spLocks noGrp="1"/>
          </p:cNvSpPr>
          <p:nvPr>
            <p:ph idx="1"/>
          </p:nvPr>
        </p:nvSpPr>
        <p:spPr>
          <a:xfrm>
            <a:off x="1857375" y="1773238"/>
            <a:ext cx="10334625" cy="4818062"/>
          </a:xfrm>
        </p:spPr>
        <p:txBody>
          <a:bodyPr>
            <a:normAutofit/>
          </a:bodyPr>
          <a:lstStyle/>
          <a:p>
            <a:r>
              <a:rPr lang="tr-TR" altLang="en-US" b="1" dirty="0"/>
              <a:t>Birinci oturum :</a:t>
            </a:r>
          </a:p>
          <a:p>
            <a:pPr lvl="1"/>
            <a:r>
              <a:rPr lang="tr-TR" altLang="en-US" b="1" dirty="0"/>
              <a:t>Başlama: </a:t>
            </a:r>
            <a:r>
              <a:rPr lang="tr-TR" altLang="en-US" dirty="0"/>
              <a:t>09.30          </a:t>
            </a:r>
            <a:r>
              <a:rPr lang="tr-TR" altLang="en-US" b="1" dirty="0"/>
              <a:t>Bitiş:</a:t>
            </a:r>
            <a:r>
              <a:rPr lang="tr-TR" altLang="en-US" dirty="0"/>
              <a:t> 10.45</a:t>
            </a:r>
          </a:p>
          <a:p>
            <a:pPr lvl="1"/>
            <a:r>
              <a:rPr lang="tr-TR" altLang="en-US" dirty="0"/>
              <a:t>50 soruluk sözel alandan, süre 75 dakika</a:t>
            </a:r>
          </a:p>
          <a:p>
            <a:pPr lvl="1"/>
            <a:r>
              <a:rPr lang="tr-TR" altLang="en-US" dirty="0"/>
              <a:t>Türkçe (20), T.C. İnkılap Tarihi ve Atatürkçülük (10), Din Kültürü ve Ahlak Bilgisi (10), Yabancı Dil (10) </a:t>
            </a:r>
          </a:p>
          <a:p>
            <a:pPr lvl="1">
              <a:buFont typeface="Wingdings 3" panose="05040102010807070707" pitchFamily="18" charset="2"/>
              <a:buNone/>
            </a:pPr>
            <a:endParaRPr lang="tr-TR" altLang="en-US" dirty="0"/>
          </a:p>
          <a:p>
            <a:pPr lvl="1">
              <a:buFont typeface="Wingdings 3" panose="05040102010807070707" pitchFamily="18" charset="2"/>
              <a:buNone/>
            </a:pPr>
            <a:r>
              <a:rPr lang="tr-TR" altLang="en-US" dirty="0"/>
              <a:t> </a:t>
            </a:r>
            <a:r>
              <a:rPr lang="tr-TR" altLang="en-US" b="1" dirty="0">
                <a:solidFill>
                  <a:srgbClr val="FF0000"/>
                </a:solidFill>
              </a:rPr>
              <a:t>- İKİ OTURUM ARASINDA 45 DAKİKA ARA</a:t>
            </a:r>
          </a:p>
          <a:p>
            <a:pPr lvl="1">
              <a:buFont typeface="Wingdings 3" panose="05040102010807070707" pitchFamily="18" charset="2"/>
              <a:buNone/>
            </a:pPr>
            <a:r>
              <a:rPr lang="tr-TR" altLang="en-US" b="1" dirty="0">
                <a:solidFill>
                  <a:schemeClr val="tx1"/>
                </a:solidFill>
              </a:rPr>
              <a:t>(</a:t>
            </a:r>
            <a:r>
              <a:rPr lang="tr-TR" altLang="en-US" dirty="0">
                <a:solidFill>
                  <a:schemeClr val="tx1"/>
                </a:solidFill>
                <a:ea typeface="Century Gothic" panose="020B0502020202020204" pitchFamily="34" charset="0"/>
                <a:cs typeface="Century Gothic" panose="020B0502020202020204" pitchFamily="34" charset="0"/>
              </a:rPr>
              <a:t>arada öğrenciler görevli öğretmenler kontrolünde okul bahçesinde dinleneceklerdir.</a:t>
            </a:r>
            <a:r>
              <a:rPr lang="tr-TR" altLang="en-US" b="1" dirty="0">
                <a:solidFill>
                  <a:schemeClr val="tx1"/>
                </a:solidFill>
              </a:rPr>
              <a:t>)</a:t>
            </a:r>
          </a:p>
          <a:p>
            <a:pPr lvl="1">
              <a:buFont typeface="Wingdings 3" panose="05040102010807070707" pitchFamily="18" charset="2"/>
              <a:buNone/>
            </a:pPr>
            <a:endParaRPr lang="tr-TR" altLang="en-US" dirty="0"/>
          </a:p>
          <a:p>
            <a:r>
              <a:rPr lang="tr-TR" altLang="en-US" b="1" dirty="0"/>
              <a:t>İkinci oturum :</a:t>
            </a:r>
          </a:p>
          <a:p>
            <a:pPr lvl="1"/>
            <a:r>
              <a:rPr lang="tr-TR" altLang="en-US" b="1" dirty="0"/>
              <a:t>Başlama: </a:t>
            </a:r>
            <a:r>
              <a:rPr lang="tr-TR" altLang="en-US" dirty="0"/>
              <a:t>11.30          </a:t>
            </a:r>
            <a:r>
              <a:rPr lang="tr-TR" altLang="en-US" b="1" dirty="0"/>
              <a:t>Bitiş:</a:t>
            </a:r>
            <a:r>
              <a:rPr lang="tr-TR" altLang="en-US" dirty="0"/>
              <a:t> 12.50</a:t>
            </a:r>
          </a:p>
          <a:p>
            <a:pPr lvl="1"/>
            <a:r>
              <a:rPr lang="tr-TR" altLang="en-US" dirty="0"/>
              <a:t>40 soruluk sayısal alan, süresi 80 dakika</a:t>
            </a:r>
          </a:p>
          <a:p>
            <a:pPr lvl="1"/>
            <a:r>
              <a:rPr lang="tr-TR" altLang="en-US" dirty="0"/>
              <a:t>Matematik (20), Fen Bilimleri (20)    </a:t>
            </a:r>
          </a:p>
          <a:p>
            <a:pPr lvl="1"/>
            <a:endParaRPr lang="tr-TR" altLang="en-US" dirty="0"/>
          </a:p>
          <a:p>
            <a:endParaRPr lang="tr-TR" altLang="en-US" dirty="0"/>
          </a:p>
        </p:txBody>
      </p:sp>
      <p:pic>
        <p:nvPicPr>
          <p:cNvPr id="20484" name="Resim 3">
            <a:extLst>
              <a:ext uri="{FF2B5EF4-FFF2-40B4-BE49-F238E27FC236}">
                <a16:creationId xmlns="" xmlns:a16="http://schemas.microsoft.com/office/drawing/2014/main" id="{239DF2D4-2285-4C53-923E-552456D4748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Metin kutusu 4">
            <a:extLst>
              <a:ext uri="{FF2B5EF4-FFF2-40B4-BE49-F238E27FC236}">
                <a16:creationId xmlns="" xmlns:a16="http://schemas.microsoft.com/office/drawing/2014/main" id="{38DDA14A-CBCF-45FC-8AEA-7474F9BD2263}"/>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7A6FC95-DF9A-4643-837E-AC461E98784B}"/>
              </a:ext>
            </a:extLst>
          </p:cNvPr>
          <p:cNvSpPr>
            <a:spLocks noGrp="1"/>
          </p:cNvSpPr>
          <p:nvPr>
            <p:ph type="title"/>
          </p:nvPr>
        </p:nvSpPr>
        <p:spPr>
          <a:xfrm>
            <a:off x="2046288" y="942975"/>
            <a:ext cx="8912225" cy="746125"/>
          </a:xfrm>
        </p:spPr>
        <p:txBody>
          <a:bodyPr>
            <a:normAutofit/>
          </a:bodyPr>
          <a:lstStyle/>
          <a:p>
            <a:r>
              <a:rPr lang="tr-TR" altLang="en-US" sz="2200" b="1"/>
              <a:t>Salon Görevlilerinin Sınav Başlamadan Önce Yapacakları İşlemler</a:t>
            </a:r>
          </a:p>
        </p:txBody>
      </p:sp>
      <p:sp>
        <p:nvSpPr>
          <p:cNvPr id="4" name="İçerik Yer Tutucusu 3">
            <a:extLst>
              <a:ext uri="{FF2B5EF4-FFF2-40B4-BE49-F238E27FC236}">
                <a16:creationId xmlns="" xmlns:a16="http://schemas.microsoft.com/office/drawing/2014/main" id="{0297B054-05EF-43A9-A473-9FA4DD7B3F07}"/>
              </a:ext>
            </a:extLst>
          </p:cNvPr>
          <p:cNvSpPr>
            <a:spLocks noGrp="1"/>
          </p:cNvSpPr>
          <p:nvPr>
            <p:ph idx="1"/>
          </p:nvPr>
        </p:nvSpPr>
        <p:spPr>
          <a:xfrm>
            <a:off x="1962150" y="1952625"/>
            <a:ext cx="9605963" cy="4575175"/>
          </a:xfrm>
        </p:spPr>
        <p:txBody>
          <a:bodyPr>
            <a:normAutofit/>
          </a:bodyPr>
          <a:lstStyle/>
          <a:p>
            <a:pPr algn="just">
              <a:lnSpc>
                <a:spcPct val="80000"/>
              </a:lnSpc>
            </a:pPr>
            <a:r>
              <a:rPr lang="tr-TR" altLang="en-US" sz="1700" dirty="0"/>
              <a:t>Öğrenciye verilen yedek cevap kâğıdında öğrenci bilgisinin  yer aldığı bölümde yapılan hatalı veya eksik kodlamadan  öğrenci ile birlikte salon görevlileri de sorumlu olacaklardır. </a:t>
            </a:r>
          </a:p>
          <a:p>
            <a:pPr algn="just">
              <a:lnSpc>
                <a:spcPct val="80000"/>
              </a:lnSpc>
            </a:pPr>
            <a:endParaRPr lang="tr-TR" altLang="en-US" sz="1700" dirty="0"/>
          </a:p>
          <a:p>
            <a:pPr algn="just">
              <a:lnSpc>
                <a:spcPct val="80000"/>
              </a:lnSpc>
            </a:pPr>
            <a:r>
              <a:rPr lang="tr-TR" altLang="en-US" sz="1700" dirty="0"/>
              <a:t>Çift işaretlenmiş veya iyi silinmemiş cevapların optik  okuyucular tarafından yanlış cevap olarak  değerlendirileceğini belirtir.</a:t>
            </a:r>
          </a:p>
          <a:p>
            <a:pPr algn="just">
              <a:lnSpc>
                <a:spcPct val="80000"/>
              </a:lnSpc>
            </a:pPr>
            <a:endParaRPr lang="tr-TR" altLang="en-US" sz="1700" dirty="0"/>
          </a:p>
          <a:p>
            <a:pPr algn="just">
              <a:lnSpc>
                <a:spcPct val="80000"/>
              </a:lnSpc>
            </a:pPr>
            <a:r>
              <a:rPr lang="tr-TR" altLang="en-US" sz="1700" dirty="0"/>
              <a:t>Soru kitapçığına işaretlenen cevapların, cevap kağıdına işaretlenmediği takdirde değerlendirme işlemine alınmayacağını söyler.</a:t>
            </a:r>
          </a:p>
          <a:p>
            <a:pPr algn="just">
              <a:lnSpc>
                <a:spcPct val="80000"/>
              </a:lnSpc>
            </a:pPr>
            <a:endParaRPr lang="tr-TR" altLang="en-US" sz="1700" dirty="0"/>
          </a:p>
          <a:p>
            <a:pPr algn="just">
              <a:lnSpc>
                <a:spcPct val="80000"/>
              </a:lnSpc>
            </a:pPr>
            <a:r>
              <a:rPr lang="tr-TR" altLang="en-US" sz="1700" dirty="0"/>
              <a:t>Öğrenciye ait onaylı sınav giriş belgesi ile cevap kâğıdındaki  basılı öğrenci bilgilerini kontrol eder.</a:t>
            </a:r>
          </a:p>
          <a:p>
            <a:pPr algn="just">
              <a:lnSpc>
                <a:spcPct val="80000"/>
              </a:lnSpc>
            </a:pPr>
            <a:endParaRPr lang="tr-TR" altLang="en-US" sz="1700" dirty="0"/>
          </a:p>
          <a:p>
            <a:pPr algn="just">
              <a:lnSpc>
                <a:spcPct val="80000"/>
              </a:lnSpc>
            </a:pPr>
            <a:r>
              <a:rPr lang="tr-TR" altLang="en-US" sz="1700" dirty="0"/>
              <a:t>Soru kitapçığı türü ile cevap kâğıtları üzerinde kitapçık türünü  kontrol eder ve sınıf öğrenci yoklama listesine gerekli  kodlamaları yapar.</a:t>
            </a:r>
          </a:p>
          <a:p>
            <a:pPr algn="just">
              <a:lnSpc>
                <a:spcPct val="80000"/>
              </a:lnSpc>
            </a:pPr>
            <a:endParaRPr lang="tr-TR" altLang="en-US" sz="1700" dirty="0"/>
          </a:p>
        </p:txBody>
      </p:sp>
      <p:pic>
        <p:nvPicPr>
          <p:cNvPr id="48132" name="Resim 4">
            <a:extLst>
              <a:ext uri="{FF2B5EF4-FFF2-40B4-BE49-F238E27FC236}">
                <a16:creationId xmlns="" xmlns:a16="http://schemas.microsoft.com/office/drawing/2014/main" id="{646802DA-52FC-4267-9723-2CAF649E19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3" name="Metin kutusu 5">
            <a:extLst>
              <a:ext uri="{FF2B5EF4-FFF2-40B4-BE49-F238E27FC236}">
                <a16:creationId xmlns="" xmlns:a16="http://schemas.microsoft.com/office/drawing/2014/main" id="{02A22CDA-80DF-4FA9-87F1-D98CFFFB22E3}"/>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Unvan 1">
            <a:extLst>
              <a:ext uri="{FF2B5EF4-FFF2-40B4-BE49-F238E27FC236}">
                <a16:creationId xmlns="" xmlns:a16="http://schemas.microsoft.com/office/drawing/2014/main" id="{8C23B080-AB31-4A00-B352-7E69B28F7763}"/>
              </a:ext>
            </a:extLst>
          </p:cNvPr>
          <p:cNvSpPr>
            <a:spLocks noGrp="1" noChangeArrowheads="1"/>
          </p:cNvSpPr>
          <p:nvPr>
            <p:ph type="title"/>
          </p:nvPr>
        </p:nvSpPr>
        <p:spPr>
          <a:xfrm>
            <a:off x="2554288" y="2509838"/>
            <a:ext cx="8912225" cy="1281112"/>
          </a:xfrm>
        </p:spPr>
        <p:txBody>
          <a:bodyPr/>
          <a:lstStyle/>
          <a:p>
            <a:pPr algn="ctr"/>
            <a:r>
              <a:rPr lang="tr-TR" altLang="en-US" b="1">
                <a:solidFill>
                  <a:srgbClr val="FF0000"/>
                </a:solidFill>
              </a:rPr>
              <a:t>Salon Görevlilerinin Sınav Süresince Yapacakları İşlemler</a:t>
            </a:r>
          </a:p>
        </p:txBody>
      </p:sp>
      <p:pic>
        <p:nvPicPr>
          <p:cNvPr id="49155" name="Resim 2">
            <a:extLst>
              <a:ext uri="{FF2B5EF4-FFF2-40B4-BE49-F238E27FC236}">
                <a16:creationId xmlns="" xmlns:a16="http://schemas.microsoft.com/office/drawing/2014/main" id="{E065893D-F98F-4C34-9A1B-48B3DB996B5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6" name="Metin kutusu 3">
            <a:extLst>
              <a:ext uri="{FF2B5EF4-FFF2-40B4-BE49-F238E27FC236}">
                <a16:creationId xmlns="" xmlns:a16="http://schemas.microsoft.com/office/drawing/2014/main" id="{CAD56124-2B03-441B-9AD1-8C7101DF5C50}"/>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Unvan 1">
            <a:extLst>
              <a:ext uri="{FF2B5EF4-FFF2-40B4-BE49-F238E27FC236}">
                <a16:creationId xmlns="" xmlns:a16="http://schemas.microsoft.com/office/drawing/2014/main" id="{F7F30EAB-0C6F-4615-9EA3-979649DDF50C}"/>
              </a:ext>
            </a:extLst>
          </p:cNvPr>
          <p:cNvSpPr>
            <a:spLocks noGrp="1" noChangeArrowheads="1"/>
          </p:cNvSpPr>
          <p:nvPr>
            <p:ph type="title"/>
          </p:nvPr>
        </p:nvSpPr>
        <p:spPr>
          <a:xfrm>
            <a:off x="2206625" y="1254125"/>
            <a:ext cx="8910638" cy="746125"/>
          </a:xfrm>
        </p:spPr>
        <p:txBody>
          <a:bodyPr>
            <a:normAutofit/>
          </a:bodyPr>
          <a:lstStyle/>
          <a:p>
            <a:r>
              <a:rPr lang="tr-TR" altLang="en-US" sz="2400" b="1"/>
              <a:t>Salon Görevlilerinin Sınav Süresince Yapacakları İşlemler</a:t>
            </a:r>
          </a:p>
        </p:txBody>
      </p:sp>
      <p:sp>
        <p:nvSpPr>
          <p:cNvPr id="50179" name="İçerik Yer Tutucusu 3">
            <a:extLst>
              <a:ext uri="{FF2B5EF4-FFF2-40B4-BE49-F238E27FC236}">
                <a16:creationId xmlns="" xmlns:a16="http://schemas.microsoft.com/office/drawing/2014/main" id="{0106484A-278C-4D45-9580-3CF2F93862C5}"/>
              </a:ext>
            </a:extLst>
          </p:cNvPr>
          <p:cNvSpPr>
            <a:spLocks noGrp="1" noChangeArrowheads="1"/>
          </p:cNvSpPr>
          <p:nvPr>
            <p:ph idx="1"/>
          </p:nvPr>
        </p:nvSpPr>
        <p:spPr>
          <a:xfrm>
            <a:off x="2544763" y="2595563"/>
            <a:ext cx="8915400" cy="3776662"/>
          </a:xfrm>
        </p:spPr>
        <p:txBody>
          <a:bodyPr>
            <a:normAutofit/>
          </a:bodyPr>
          <a:lstStyle/>
          <a:p>
            <a:pPr algn="just"/>
            <a:r>
              <a:rPr lang="tr-TR" altLang="en-US"/>
              <a:t>Sınav anında yanında (kullanımı doktor raporu ile belirlenen  hasta veya engellilere ait cihazlar hariç) çanta, cep  telefonu, telsiz, radyo, saat, bilgisayar, kamera ve benzeri  iletişim araçları ile depolama kayıt ve veri aktarma cihazları,  kablosuz iletişim sağlayan cihazlar ve kulaklık, kolye, küpe,  bilezik, yüzük, broş ve benzeri eşyalar ile her türlü elektronik  ve/veya mekanik cihazlar, databank sözlük, hesap  makinesi, kâğıt, kitap, defter, not vb. dokümanlar, pergel,  açıölçer, cetvel vb. araçlardan herhangi birini  bulunduranların sınavı, </a:t>
            </a:r>
            <a:r>
              <a:rPr lang="tr-TR" altLang="en-US" b="1"/>
              <a:t>sınav kurallarını ihlal ettiği için  tutanakla geçersiz sayılacaktır</a:t>
            </a:r>
            <a:r>
              <a:rPr lang="tr-TR" altLang="en-US"/>
              <a:t>. </a:t>
            </a:r>
          </a:p>
          <a:p>
            <a:pPr algn="just"/>
            <a:r>
              <a:rPr lang="tr-TR" altLang="en-US" b="1"/>
              <a:t>Hazırlanan tutanakta sınavın  iptal edileceğine dair ibare mutlaka bulunacaktır.</a:t>
            </a:r>
          </a:p>
        </p:txBody>
      </p:sp>
      <p:pic>
        <p:nvPicPr>
          <p:cNvPr id="50180" name="Resim 4">
            <a:extLst>
              <a:ext uri="{FF2B5EF4-FFF2-40B4-BE49-F238E27FC236}">
                <a16:creationId xmlns="" xmlns:a16="http://schemas.microsoft.com/office/drawing/2014/main" id="{FC09AADF-0D8D-4362-8CF5-7CF611AEED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1" name="Metin kutusu 5">
            <a:extLst>
              <a:ext uri="{FF2B5EF4-FFF2-40B4-BE49-F238E27FC236}">
                <a16:creationId xmlns="" xmlns:a16="http://schemas.microsoft.com/office/drawing/2014/main" id="{74218B7D-D362-4807-9AB1-933536E3FD8D}"/>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Unvan 1">
            <a:extLst>
              <a:ext uri="{FF2B5EF4-FFF2-40B4-BE49-F238E27FC236}">
                <a16:creationId xmlns="" xmlns:a16="http://schemas.microsoft.com/office/drawing/2014/main" id="{A08F1601-241D-4805-88EA-87E6BF2E3964}"/>
              </a:ext>
            </a:extLst>
          </p:cNvPr>
          <p:cNvSpPr>
            <a:spLocks noGrp="1" noChangeArrowheads="1"/>
          </p:cNvSpPr>
          <p:nvPr>
            <p:ph type="title"/>
          </p:nvPr>
        </p:nvSpPr>
        <p:spPr>
          <a:xfrm>
            <a:off x="2179638" y="1724025"/>
            <a:ext cx="8912225" cy="746125"/>
          </a:xfrm>
        </p:spPr>
        <p:txBody>
          <a:bodyPr>
            <a:normAutofit/>
          </a:bodyPr>
          <a:lstStyle/>
          <a:p>
            <a:r>
              <a:rPr lang="tr-TR" altLang="en-US" sz="2400" b="1"/>
              <a:t>Salon Görevlilerinin Sınav Süresince Yapacakları İşlemler</a:t>
            </a:r>
          </a:p>
        </p:txBody>
      </p:sp>
      <p:sp>
        <p:nvSpPr>
          <p:cNvPr id="51203" name="İçerik Yer Tutucusu 3">
            <a:extLst>
              <a:ext uri="{FF2B5EF4-FFF2-40B4-BE49-F238E27FC236}">
                <a16:creationId xmlns="" xmlns:a16="http://schemas.microsoft.com/office/drawing/2014/main" id="{7DC163CE-CF29-40EF-80DE-15088EB4B6F6}"/>
              </a:ext>
            </a:extLst>
          </p:cNvPr>
          <p:cNvSpPr>
            <a:spLocks noGrp="1" noChangeArrowheads="1"/>
          </p:cNvSpPr>
          <p:nvPr>
            <p:ph idx="1"/>
          </p:nvPr>
        </p:nvSpPr>
        <p:spPr>
          <a:xfrm>
            <a:off x="2287588" y="2995613"/>
            <a:ext cx="8915400" cy="3778250"/>
          </a:xfrm>
        </p:spPr>
        <p:txBody>
          <a:bodyPr/>
          <a:lstStyle/>
          <a:p>
            <a:r>
              <a:rPr lang="tr-TR" altLang="en-US" dirty="0"/>
              <a:t>Sınava girmeyen öğrencilerin, salon öğrenci yoklama listesinde isimlerinin karşısına silinmeyen kalemle “GİRMEDİ” yazar ve cevap  kâğıdındaki “SINAVA GİRMEDİ” kutucuğunu kurşun kalemle kodlar.</a:t>
            </a:r>
          </a:p>
          <a:p>
            <a:r>
              <a:rPr lang="tr-TR" altLang="en-US" dirty="0"/>
              <a:t>Cevap kâğıdında öğrencinin imzasının olup olmadığını ve  cevaplarını kodladığını kontrol eder.</a:t>
            </a:r>
          </a:p>
          <a:p>
            <a:r>
              <a:rPr lang="tr-TR" altLang="en-US" dirty="0"/>
              <a:t>Sınav sırasında öğrencilerin sağlık sebebi dışında dışarı  çıkmasına izin vermez, zorunlu durumlarda öğrenciye  koridorda görevli yedek gözetmen eşlik eder. Bu durumda  öğrenciye ek süre tanımaz. Yanında yedek gözetmen  olmadan salondan çıkan öğrencileri tekrar sınava almaz,  soru kitapçığı ve cevap kâğıdını beraberinde götürmesine  izin vermez.</a:t>
            </a:r>
          </a:p>
        </p:txBody>
      </p:sp>
      <p:pic>
        <p:nvPicPr>
          <p:cNvPr id="51204" name="Resim 4">
            <a:extLst>
              <a:ext uri="{FF2B5EF4-FFF2-40B4-BE49-F238E27FC236}">
                <a16:creationId xmlns="" xmlns:a16="http://schemas.microsoft.com/office/drawing/2014/main" id="{8595F8B3-9ADB-4075-B062-81162184A7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5" name="Metin kutusu 5">
            <a:extLst>
              <a:ext uri="{FF2B5EF4-FFF2-40B4-BE49-F238E27FC236}">
                <a16:creationId xmlns="" xmlns:a16="http://schemas.microsoft.com/office/drawing/2014/main" id="{596625BF-EE42-4749-897E-1E773A4AA3D4}"/>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Unvan 1">
            <a:extLst>
              <a:ext uri="{FF2B5EF4-FFF2-40B4-BE49-F238E27FC236}">
                <a16:creationId xmlns="" xmlns:a16="http://schemas.microsoft.com/office/drawing/2014/main" id="{7E75B686-2334-4182-9334-A2DC1271467D}"/>
              </a:ext>
            </a:extLst>
          </p:cNvPr>
          <p:cNvSpPr>
            <a:spLocks noGrp="1" noChangeArrowheads="1"/>
          </p:cNvSpPr>
          <p:nvPr>
            <p:ph type="title"/>
          </p:nvPr>
        </p:nvSpPr>
        <p:spPr>
          <a:xfrm>
            <a:off x="2117725" y="1298575"/>
            <a:ext cx="8910638" cy="744538"/>
          </a:xfrm>
        </p:spPr>
        <p:txBody>
          <a:bodyPr>
            <a:normAutofit/>
          </a:bodyPr>
          <a:lstStyle/>
          <a:p>
            <a:r>
              <a:rPr lang="tr-TR" altLang="en-US" sz="2400" b="1"/>
              <a:t>Salon Görevlilerinin Sınav Süresince Yapacakları İşlemler</a:t>
            </a:r>
          </a:p>
        </p:txBody>
      </p:sp>
      <p:sp>
        <p:nvSpPr>
          <p:cNvPr id="52227" name="İçerik Yer Tutucusu 3">
            <a:extLst>
              <a:ext uri="{FF2B5EF4-FFF2-40B4-BE49-F238E27FC236}">
                <a16:creationId xmlns="" xmlns:a16="http://schemas.microsoft.com/office/drawing/2014/main" id="{31965BA2-ED91-422B-B1C8-97CEE7672550}"/>
              </a:ext>
            </a:extLst>
          </p:cNvPr>
          <p:cNvSpPr>
            <a:spLocks noGrp="1" noChangeArrowheads="1"/>
          </p:cNvSpPr>
          <p:nvPr>
            <p:ph idx="1"/>
          </p:nvPr>
        </p:nvSpPr>
        <p:spPr>
          <a:xfrm>
            <a:off x="2112963" y="2311400"/>
            <a:ext cx="8915400" cy="3776663"/>
          </a:xfrm>
        </p:spPr>
        <p:txBody>
          <a:bodyPr/>
          <a:lstStyle/>
          <a:p>
            <a:pPr algn="just"/>
            <a:r>
              <a:rPr lang="tr-TR" altLang="en-US"/>
              <a:t>Kopya çekmeye teşebbüs eden öğrenciyi uyarır, kopya  çektiği belirlenen öğrenciyle ilgili tutanak düzenler. Bu  tutanağı sınav güvenlik poşetine koyar. Bu durumda olan  öğrencilerin sınava devam etmelerine ve sınavın ilk 30 dakikası  tamamlanmadan sınav binasından ayrılmalarına izin verilmez.</a:t>
            </a:r>
          </a:p>
          <a:p>
            <a:pPr algn="just"/>
            <a:r>
              <a:rPr lang="tr-TR" altLang="en-US"/>
              <a:t>Sınav bitimine 15 dakika kala ve 5 dakika kala öğrencileri "15  DAKİKANIZ KALDI" , “5 (BEŞ) DAKİKANIZ KALDI” şeklinde uyarır.</a:t>
            </a:r>
          </a:p>
          <a:p>
            <a:pPr algn="just"/>
            <a:r>
              <a:rPr lang="tr-TR" altLang="en-US"/>
              <a:t>Öğrenciye ait cevap kâğıdındaki salon başkanı ve  gözetmenin kontrol ettiğine dair bölümü kurşun kalemle  imzalar.</a:t>
            </a:r>
          </a:p>
        </p:txBody>
      </p:sp>
      <p:pic>
        <p:nvPicPr>
          <p:cNvPr id="52228" name="Resim 4">
            <a:extLst>
              <a:ext uri="{FF2B5EF4-FFF2-40B4-BE49-F238E27FC236}">
                <a16:creationId xmlns="" xmlns:a16="http://schemas.microsoft.com/office/drawing/2014/main" id="{A8DF41FC-78C7-4175-A168-27425E83E1E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Metin kutusu 5">
            <a:extLst>
              <a:ext uri="{FF2B5EF4-FFF2-40B4-BE49-F238E27FC236}">
                <a16:creationId xmlns="" xmlns:a16="http://schemas.microsoft.com/office/drawing/2014/main" id="{C958F711-C0DC-4195-9880-97951D30DCCC}"/>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Unvan 1">
            <a:extLst>
              <a:ext uri="{FF2B5EF4-FFF2-40B4-BE49-F238E27FC236}">
                <a16:creationId xmlns="" xmlns:a16="http://schemas.microsoft.com/office/drawing/2014/main" id="{E5EB20AA-B8F7-4019-8C8F-B87803306E2B}"/>
              </a:ext>
            </a:extLst>
          </p:cNvPr>
          <p:cNvSpPr>
            <a:spLocks noGrp="1" noChangeArrowheads="1"/>
          </p:cNvSpPr>
          <p:nvPr>
            <p:ph type="title"/>
          </p:nvPr>
        </p:nvSpPr>
        <p:spPr>
          <a:xfrm>
            <a:off x="2554288" y="2509838"/>
            <a:ext cx="8912225" cy="1281112"/>
          </a:xfrm>
        </p:spPr>
        <p:txBody>
          <a:bodyPr/>
          <a:lstStyle/>
          <a:p>
            <a:pPr algn="ctr"/>
            <a:r>
              <a:rPr lang="tr-TR" altLang="en-US" b="1">
                <a:solidFill>
                  <a:srgbClr val="FF0000"/>
                </a:solidFill>
              </a:rPr>
              <a:t>Salon Görevlilerinin Sınav Bitiminde Yapacakları İşlemler</a:t>
            </a:r>
          </a:p>
        </p:txBody>
      </p:sp>
      <p:pic>
        <p:nvPicPr>
          <p:cNvPr id="53251" name="Resim 2">
            <a:extLst>
              <a:ext uri="{FF2B5EF4-FFF2-40B4-BE49-F238E27FC236}">
                <a16:creationId xmlns="" xmlns:a16="http://schemas.microsoft.com/office/drawing/2014/main" id="{B1E11365-67BC-46E8-90A1-33046B14A62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2" name="Metin kutusu 3">
            <a:extLst>
              <a:ext uri="{FF2B5EF4-FFF2-40B4-BE49-F238E27FC236}">
                <a16:creationId xmlns="" xmlns:a16="http://schemas.microsoft.com/office/drawing/2014/main" id="{39CFB439-CD0A-4F4F-96C6-2DD005CAB3FF}"/>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Unvan 1">
            <a:extLst>
              <a:ext uri="{FF2B5EF4-FFF2-40B4-BE49-F238E27FC236}">
                <a16:creationId xmlns="" xmlns:a16="http://schemas.microsoft.com/office/drawing/2014/main" id="{A336B8CD-C222-4F7B-81F6-CF95119DBBCB}"/>
              </a:ext>
            </a:extLst>
          </p:cNvPr>
          <p:cNvSpPr>
            <a:spLocks noGrp="1" noChangeArrowheads="1"/>
          </p:cNvSpPr>
          <p:nvPr>
            <p:ph type="title"/>
          </p:nvPr>
        </p:nvSpPr>
        <p:spPr>
          <a:xfrm>
            <a:off x="2117725" y="1397000"/>
            <a:ext cx="8910638" cy="744538"/>
          </a:xfrm>
        </p:spPr>
        <p:txBody>
          <a:bodyPr>
            <a:normAutofit/>
          </a:bodyPr>
          <a:lstStyle/>
          <a:p>
            <a:r>
              <a:rPr lang="tr-TR" altLang="en-US" sz="2400" b="1"/>
              <a:t>Salon Görevlilerinin Sınav Bitiminde Yapacakları İşlemler</a:t>
            </a:r>
          </a:p>
        </p:txBody>
      </p:sp>
      <p:sp>
        <p:nvSpPr>
          <p:cNvPr id="54275" name="İçerik Yer Tutucusu 3">
            <a:extLst>
              <a:ext uri="{FF2B5EF4-FFF2-40B4-BE49-F238E27FC236}">
                <a16:creationId xmlns="" xmlns:a16="http://schemas.microsoft.com/office/drawing/2014/main" id="{0D7B744C-EA8D-464B-998C-C675F8A902CB}"/>
              </a:ext>
            </a:extLst>
          </p:cNvPr>
          <p:cNvSpPr>
            <a:spLocks noGrp="1" noChangeArrowheads="1"/>
          </p:cNvSpPr>
          <p:nvPr>
            <p:ph idx="1"/>
          </p:nvPr>
        </p:nvSpPr>
        <p:spPr>
          <a:xfrm>
            <a:off x="2295525" y="2506663"/>
            <a:ext cx="8915400" cy="3776662"/>
          </a:xfrm>
        </p:spPr>
        <p:txBody>
          <a:bodyPr/>
          <a:lstStyle/>
          <a:p>
            <a:pPr algn="just"/>
            <a:r>
              <a:rPr lang="tr-TR" altLang="en-US" b="1" dirty="0"/>
              <a:t>Sınav süresi bitiminde </a:t>
            </a:r>
            <a:r>
              <a:rPr lang="tr-TR" altLang="en-US" dirty="0"/>
              <a:t>sınavı durdurur. Cevap kâğıtlarını ve soru  kitapçıklarını öğrencilerden teslim alır, salon öğrenci yoklama  listesi ile karşılaştırarak </a:t>
            </a:r>
            <a:r>
              <a:rPr lang="tr-TR" altLang="en-US" b="1" dirty="0">
                <a:solidFill>
                  <a:srgbClr val="FF0000"/>
                </a:solidFill>
              </a:rPr>
              <a:t>eksik olup olmadığını kontrol eder.</a:t>
            </a:r>
          </a:p>
          <a:p>
            <a:pPr algn="just"/>
            <a:r>
              <a:rPr lang="tr-TR" altLang="en-US" dirty="0"/>
              <a:t>Sınav evrakını teslim eden öğrenciye, salon öğrenci yoklama  listesini imzalatır. </a:t>
            </a:r>
            <a:r>
              <a:rPr lang="tr-TR" altLang="en-US" b="1" dirty="0">
                <a:solidFill>
                  <a:srgbClr val="FF0000"/>
                </a:solidFill>
              </a:rPr>
              <a:t>(Bu işlemi sınav  başlamadan önce ya da sınav sırasında yapmaz).</a:t>
            </a:r>
          </a:p>
          <a:p>
            <a:pPr algn="just"/>
            <a:r>
              <a:rPr lang="tr-TR" altLang="en-US" dirty="0"/>
              <a:t>Cevap kâğıtlarını, salon öğrenci yoklama listesini ve varsa  diğer evrakını (tutanak vb.) (soru kitapçıkları ve sınav giriş  belgeleri hariç) sınav güvenlik poşetine yerleştirir.</a:t>
            </a:r>
          </a:p>
        </p:txBody>
      </p:sp>
      <p:pic>
        <p:nvPicPr>
          <p:cNvPr id="54276" name="Resim 4">
            <a:extLst>
              <a:ext uri="{FF2B5EF4-FFF2-40B4-BE49-F238E27FC236}">
                <a16:creationId xmlns="" xmlns:a16="http://schemas.microsoft.com/office/drawing/2014/main" id="{FD7F0445-2B73-4979-B676-07178DA5E46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7" name="Metin kutusu 5">
            <a:extLst>
              <a:ext uri="{FF2B5EF4-FFF2-40B4-BE49-F238E27FC236}">
                <a16:creationId xmlns="" xmlns:a16="http://schemas.microsoft.com/office/drawing/2014/main" id="{6ACFD4FA-58C6-4D3B-BCE3-DC778801DBD3}"/>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Unvan 1">
            <a:extLst>
              <a:ext uri="{FF2B5EF4-FFF2-40B4-BE49-F238E27FC236}">
                <a16:creationId xmlns="" xmlns:a16="http://schemas.microsoft.com/office/drawing/2014/main" id="{ED3721B9-8D54-4D40-958C-810DB506C45A}"/>
              </a:ext>
            </a:extLst>
          </p:cNvPr>
          <p:cNvSpPr>
            <a:spLocks noGrp="1" noChangeArrowheads="1"/>
          </p:cNvSpPr>
          <p:nvPr>
            <p:ph type="title"/>
          </p:nvPr>
        </p:nvSpPr>
        <p:spPr>
          <a:xfrm>
            <a:off x="2162175" y="1130300"/>
            <a:ext cx="8910638" cy="744538"/>
          </a:xfrm>
        </p:spPr>
        <p:txBody>
          <a:bodyPr>
            <a:normAutofit/>
          </a:bodyPr>
          <a:lstStyle/>
          <a:p>
            <a:r>
              <a:rPr lang="tr-TR" altLang="en-US" sz="2400" b="1"/>
              <a:t>Salon Görevlilerinin Sınav Bitiminde Yapacakları İşlemler</a:t>
            </a:r>
          </a:p>
        </p:txBody>
      </p:sp>
      <p:sp>
        <p:nvSpPr>
          <p:cNvPr id="55299" name="İçerik Yer Tutucusu 3">
            <a:extLst>
              <a:ext uri="{FF2B5EF4-FFF2-40B4-BE49-F238E27FC236}">
                <a16:creationId xmlns="" xmlns:a16="http://schemas.microsoft.com/office/drawing/2014/main" id="{4B983600-4106-4846-8E51-D33AFC7AF7D7}"/>
              </a:ext>
            </a:extLst>
          </p:cNvPr>
          <p:cNvSpPr>
            <a:spLocks noGrp="1" noChangeArrowheads="1"/>
          </p:cNvSpPr>
          <p:nvPr>
            <p:ph idx="1"/>
          </p:nvPr>
        </p:nvSpPr>
        <p:spPr>
          <a:xfrm>
            <a:off x="2562225" y="2359025"/>
            <a:ext cx="8915400" cy="3776663"/>
          </a:xfrm>
        </p:spPr>
        <p:txBody>
          <a:bodyPr>
            <a:normAutofit/>
          </a:bodyPr>
          <a:lstStyle/>
          <a:p>
            <a:pPr algn="just"/>
            <a:r>
              <a:rPr lang="tr-TR" altLang="en-US" dirty="0"/>
              <a:t>Salondan çıkmadan diğer salon görevlisi ile birlikte sınav  güvenlik poşetinin ağzını kapatır. Tereddüt yaşanıyorsa Bina Komisyonundan yardım istenir.</a:t>
            </a:r>
          </a:p>
          <a:p>
            <a:pPr algn="just"/>
            <a:r>
              <a:rPr lang="tr-TR" altLang="en-US" dirty="0"/>
              <a:t>Ağzı kapalı sınav güvenlik poşetini, soru kitapçıklarıyla birlikte  bina sınav komisyonuna imza karşılığında teslim eder.</a:t>
            </a:r>
          </a:p>
          <a:p>
            <a:pPr algn="just"/>
            <a:r>
              <a:rPr lang="tr-TR" altLang="en-US" dirty="0"/>
              <a:t>Salon görevlileri, sınav salonunda unutulan, sınav evrak  kutusuna konulmayan cevap kâğıtlarının Bakanlık tarafından  işleme alınmayacağını ve yasal sorumluluğun kendilerine ait  olacağını bilir.</a:t>
            </a:r>
          </a:p>
          <a:p>
            <a:pPr algn="just"/>
            <a:r>
              <a:rPr lang="tr-TR" altLang="en-US" dirty="0"/>
              <a:t>Tüm öğrenciler salonu terk ettikten sonra salonu kontrol ederek  varsa unutulan evrak ve eşyaları bina sınav komisyonuna  teslim eder.</a:t>
            </a:r>
          </a:p>
        </p:txBody>
      </p:sp>
      <p:pic>
        <p:nvPicPr>
          <p:cNvPr id="55300" name="Resim 4">
            <a:extLst>
              <a:ext uri="{FF2B5EF4-FFF2-40B4-BE49-F238E27FC236}">
                <a16:creationId xmlns="" xmlns:a16="http://schemas.microsoft.com/office/drawing/2014/main" id="{652A71F0-E3A2-452F-AED8-029360D831E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1" name="Metin kutusu 5">
            <a:extLst>
              <a:ext uri="{FF2B5EF4-FFF2-40B4-BE49-F238E27FC236}">
                <a16:creationId xmlns="" xmlns:a16="http://schemas.microsoft.com/office/drawing/2014/main" id="{5D53B9E9-D938-4595-AD43-91C3DDFFF878}"/>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Unvan 1">
            <a:extLst>
              <a:ext uri="{FF2B5EF4-FFF2-40B4-BE49-F238E27FC236}">
                <a16:creationId xmlns="" xmlns:a16="http://schemas.microsoft.com/office/drawing/2014/main" id="{2A16C85F-8025-44ED-988C-784E074A02C0}"/>
              </a:ext>
            </a:extLst>
          </p:cNvPr>
          <p:cNvSpPr>
            <a:spLocks noGrp="1" noChangeArrowheads="1"/>
          </p:cNvSpPr>
          <p:nvPr>
            <p:ph type="title"/>
          </p:nvPr>
        </p:nvSpPr>
        <p:spPr>
          <a:xfrm>
            <a:off x="2554288" y="2509838"/>
            <a:ext cx="8912225" cy="1281112"/>
          </a:xfrm>
        </p:spPr>
        <p:txBody>
          <a:bodyPr/>
          <a:lstStyle/>
          <a:p>
            <a:pPr algn="ctr"/>
            <a:r>
              <a:rPr lang="tr-TR" altLang="en-US" b="1">
                <a:solidFill>
                  <a:srgbClr val="FF0000"/>
                </a:solidFill>
              </a:rPr>
              <a:t>Merkezi Sınav Görevlendirme İşlemleri</a:t>
            </a:r>
          </a:p>
        </p:txBody>
      </p:sp>
      <p:pic>
        <p:nvPicPr>
          <p:cNvPr id="56323" name="Resim 2">
            <a:extLst>
              <a:ext uri="{FF2B5EF4-FFF2-40B4-BE49-F238E27FC236}">
                <a16:creationId xmlns="" xmlns:a16="http://schemas.microsoft.com/office/drawing/2014/main" id="{709B46E8-7460-483E-8A7D-BEAAED9AFD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4" name="Metin kutusu 3">
            <a:extLst>
              <a:ext uri="{FF2B5EF4-FFF2-40B4-BE49-F238E27FC236}">
                <a16:creationId xmlns="" xmlns:a16="http://schemas.microsoft.com/office/drawing/2014/main" id="{AC0B7533-B5E8-452D-8C94-F4975BB2689C}"/>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Unvan 1">
            <a:extLst>
              <a:ext uri="{FF2B5EF4-FFF2-40B4-BE49-F238E27FC236}">
                <a16:creationId xmlns="" xmlns:a16="http://schemas.microsoft.com/office/drawing/2014/main" id="{59790828-DD72-4884-B46E-8688AF4ADCBD}"/>
              </a:ext>
            </a:extLst>
          </p:cNvPr>
          <p:cNvSpPr>
            <a:spLocks noGrp="1" noChangeArrowheads="1"/>
          </p:cNvSpPr>
          <p:nvPr>
            <p:ph type="title"/>
          </p:nvPr>
        </p:nvSpPr>
        <p:spPr>
          <a:xfrm>
            <a:off x="2170113" y="1325563"/>
            <a:ext cx="8912225" cy="744537"/>
          </a:xfrm>
        </p:spPr>
        <p:txBody>
          <a:bodyPr>
            <a:normAutofit/>
          </a:bodyPr>
          <a:lstStyle/>
          <a:p>
            <a:r>
              <a:rPr lang="tr-TR" altLang="en-US" sz="2400" b="1"/>
              <a:t>Görevlendirme İşlemleri - Salon başkanı  ve Gözetmenler </a:t>
            </a:r>
          </a:p>
        </p:txBody>
      </p:sp>
      <p:sp>
        <p:nvSpPr>
          <p:cNvPr id="57347" name="İçerik Yer Tutucusu 3">
            <a:extLst>
              <a:ext uri="{FF2B5EF4-FFF2-40B4-BE49-F238E27FC236}">
                <a16:creationId xmlns="" xmlns:a16="http://schemas.microsoft.com/office/drawing/2014/main" id="{F8DD2E9D-E8BA-4B93-9F91-98EF4DCE258A}"/>
              </a:ext>
            </a:extLst>
          </p:cNvPr>
          <p:cNvSpPr>
            <a:spLocks noGrp="1" noChangeArrowheads="1"/>
          </p:cNvSpPr>
          <p:nvPr>
            <p:ph idx="1"/>
          </p:nvPr>
        </p:nvSpPr>
        <p:spPr>
          <a:xfrm>
            <a:off x="2100263" y="2435225"/>
            <a:ext cx="8915400" cy="4286250"/>
          </a:xfrm>
        </p:spPr>
        <p:txBody>
          <a:bodyPr/>
          <a:lstStyle/>
          <a:p>
            <a:pPr algn="just"/>
            <a:r>
              <a:rPr lang="tr-TR" altLang="en-US"/>
              <a:t>MEBBİS tarafından görevlendirilecek</a:t>
            </a:r>
          </a:p>
          <a:p>
            <a:pPr algn="just"/>
            <a:r>
              <a:rPr lang="tr-TR" altLang="en-US"/>
              <a:t>Öğretmenler görev yaptıkları okullar dışında, gün içinde yapılacak iki oturum için aynı okul/kurum ve salonda görevlendirilir ve kendilerine görev aldıkları her oturum için ayrı ücret ödenir. </a:t>
            </a:r>
          </a:p>
          <a:p>
            <a:pPr algn="just"/>
            <a:r>
              <a:rPr lang="tr-TR" altLang="en-US"/>
              <a:t>Salon başkanı ve gözetmenler MEBBİS sisteminden başvuru ve iki kademeli onay işlemi ile belirlenecektir. </a:t>
            </a:r>
            <a:r>
              <a:rPr lang="tr-TR" altLang="en-US" b="1"/>
              <a:t>Başvuru onay işlemi sonunda boş kalan görevler</a:t>
            </a:r>
            <a:r>
              <a:rPr lang="tr-TR" altLang="en-US"/>
              <a:t>, ilgili Milli Eğitim Müdürlüklerince resen yapılacak görevlendirmeler ile tamamlanacaktır. </a:t>
            </a:r>
          </a:p>
        </p:txBody>
      </p:sp>
      <p:pic>
        <p:nvPicPr>
          <p:cNvPr id="57348" name="Resim 4">
            <a:extLst>
              <a:ext uri="{FF2B5EF4-FFF2-40B4-BE49-F238E27FC236}">
                <a16:creationId xmlns="" xmlns:a16="http://schemas.microsoft.com/office/drawing/2014/main" id="{B4B27BE5-8CBD-4BDF-A391-2F2BE930466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Metin kutusu 5">
            <a:extLst>
              <a:ext uri="{FF2B5EF4-FFF2-40B4-BE49-F238E27FC236}">
                <a16:creationId xmlns="" xmlns:a16="http://schemas.microsoft.com/office/drawing/2014/main" id="{D7F24D38-8FA7-49EB-913D-B402ED193769}"/>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Unvan 1">
            <a:extLst>
              <a:ext uri="{FF2B5EF4-FFF2-40B4-BE49-F238E27FC236}">
                <a16:creationId xmlns="" xmlns:a16="http://schemas.microsoft.com/office/drawing/2014/main" id="{C1CF1578-D2D1-42C0-8608-F2CC4131DA96}"/>
              </a:ext>
            </a:extLst>
          </p:cNvPr>
          <p:cNvSpPr>
            <a:spLocks noGrp="1" noChangeArrowheads="1"/>
          </p:cNvSpPr>
          <p:nvPr>
            <p:ph type="title"/>
          </p:nvPr>
        </p:nvSpPr>
        <p:spPr>
          <a:xfrm>
            <a:off x="1989138" y="825500"/>
            <a:ext cx="8912225" cy="744538"/>
          </a:xfrm>
        </p:spPr>
        <p:txBody>
          <a:bodyPr/>
          <a:lstStyle/>
          <a:p>
            <a:r>
              <a:rPr lang="tr-TR" altLang="en-US" sz="2000" b="1" dirty="0"/>
              <a:t>2021 SINAVLA ÖĞRENCİ ALAN ORTAÖĞRETİM KURUMLARINA İLİŞKİN MERKEZİ SINAV</a:t>
            </a:r>
          </a:p>
        </p:txBody>
      </p:sp>
      <p:sp>
        <p:nvSpPr>
          <p:cNvPr id="3" name="İçerik Yer Tutucusu 2">
            <a:extLst>
              <a:ext uri="{FF2B5EF4-FFF2-40B4-BE49-F238E27FC236}">
                <a16:creationId xmlns="" xmlns:a16="http://schemas.microsoft.com/office/drawing/2014/main" id="{968EA983-0E34-45F3-B718-71BFA6AB0A3C}"/>
              </a:ext>
            </a:extLst>
          </p:cNvPr>
          <p:cNvSpPr>
            <a:spLocks noGrp="1"/>
          </p:cNvSpPr>
          <p:nvPr>
            <p:ph idx="1"/>
          </p:nvPr>
        </p:nvSpPr>
        <p:spPr>
          <a:xfrm>
            <a:off x="1989138" y="1773238"/>
            <a:ext cx="9928225" cy="3778250"/>
          </a:xfrm>
        </p:spPr>
        <p:txBody>
          <a:bodyPr>
            <a:normAutofit/>
          </a:bodyPr>
          <a:lstStyle/>
          <a:p>
            <a:pPr algn="just">
              <a:lnSpc>
                <a:spcPct val="90000"/>
              </a:lnSpc>
            </a:pPr>
            <a:r>
              <a:rPr lang="tr-TR" altLang="en-US" sz="2400" dirty="0"/>
              <a:t>Korona virüs salgını tedbirleri kapsamında sınav için öğrencilerden başvuru alınmamış, tüm 8. Sınıf öğrencileri için Bakanlık tarafından merkezi olarak yerleştirme yapılmış ve tüm öğrencilerin kendi okullarında sınava girmesi için altyapı oluşturulmuştur. Öğrencilerin sınava gireceği salon ve sıra bilgileri e-okul veli bilgilendirme sistemi üzerinden açıklanacaktır.</a:t>
            </a:r>
          </a:p>
          <a:p>
            <a:pPr algn="just">
              <a:lnSpc>
                <a:spcPct val="90000"/>
              </a:lnSpc>
            </a:pPr>
            <a:r>
              <a:rPr lang="tr-TR" altLang="en-US" sz="2400" dirty="0"/>
              <a:t>Ayrıca yurt içi ve yurt dışından çeşitli sebeplerle ilimize gelen ve geri dönemeyen öğrencilerin başvuruları alınmakta olup, şu an oturdukları adrese en yakın okullarda sınava girmeleri için gereken tedbirler alınmaktadır.</a:t>
            </a:r>
          </a:p>
        </p:txBody>
      </p:sp>
      <p:pic>
        <p:nvPicPr>
          <p:cNvPr id="21508" name="Resim 3">
            <a:extLst>
              <a:ext uri="{FF2B5EF4-FFF2-40B4-BE49-F238E27FC236}">
                <a16:creationId xmlns="" xmlns:a16="http://schemas.microsoft.com/office/drawing/2014/main" id="{486782A3-56AB-4492-ABDB-EE93AD5058D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Metin kutusu 4">
            <a:extLst>
              <a:ext uri="{FF2B5EF4-FFF2-40B4-BE49-F238E27FC236}">
                <a16:creationId xmlns="" xmlns:a16="http://schemas.microsoft.com/office/drawing/2014/main" id="{7FE20E46-B922-41F1-98E1-F003AC91229E}"/>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Unvan 1">
            <a:extLst>
              <a:ext uri="{FF2B5EF4-FFF2-40B4-BE49-F238E27FC236}">
                <a16:creationId xmlns="" xmlns:a16="http://schemas.microsoft.com/office/drawing/2014/main" id="{1AF11A04-10E3-4E95-B0B1-D187911EC31E}"/>
              </a:ext>
            </a:extLst>
          </p:cNvPr>
          <p:cNvSpPr>
            <a:spLocks noGrp="1" noChangeArrowheads="1"/>
          </p:cNvSpPr>
          <p:nvPr>
            <p:ph type="title"/>
          </p:nvPr>
        </p:nvSpPr>
        <p:spPr>
          <a:xfrm>
            <a:off x="2170113" y="987425"/>
            <a:ext cx="8912225" cy="746125"/>
          </a:xfrm>
        </p:spPr>
        <p:txBody>
          <a:bodyPr/>
          <a:lstStyle/>
          <a:p>
            <a:r>
              <a:rPr lang="tr-TR" altLang="en-US" sz="2400" b="1"/>
              <a:t>Görevlendirme İşlemleri - Yedek salon görevlileri </a:t>
            </a:r>
          </a:p>
        </p:txBody>
      </p:sp>
      <p:sp>
        <p:nvSpPr>
          <p:cNvPr id="58371" name="İçerik Yer Tutucusu 3">
            <a:extLst>
              <a:ext uri="{FF2B5EF4-FFF2-40B4-BE49-F238E27FC236}">
                <a16:creationId xmlns="" xmlns:a16="http://schemas.microsoft.com/office/drawing/2014/main" id="{F69CB79D-8E8C-4066-966E-CA273EB6325D}"/>
              </a:ext>
            </a:extLst>
          </p:cNvPr>
          <p:cNvSpPr>
            <a:spLocks noGrp="1" noChangeArrowheads="1"/>
          </p:cNvSpPr>
          <p:nvPr>
            <p:ph idx="1"/>
          </p:nvPr>
        </p:nvSpPr>
        <p:spPr>
          <a:xfrm>
            <a:off x="1997075" y="1936750"/>
            <a:ext cx="9259888" cy="4286250"/>
          </a:xfrm>
        </p:spPr>
        <p:txBody>
          <a:bodyPr>
            <a:normAutofit/>
          </a:bodyPr>
          <a:lstStyle/>
          <a:p>
            <a:pPr algn="just"/>
            <a:r>
              <a:rPr lang="tr-TR" altLang="en-US"/>
              <a:t>Millî Eğitim Müdürlüklerince resen görevlendirilecek</a:t>
            </a:r>
          </a:p>
          <a:p>
            <a:pPr algn="just"/>
            <a:r>
              <a:rPr lang="tr-TR" altLang="en-US"/>
              <a:t>Bakanlıkça belirlenen ilave görevleri yerine getirmek, gerektiğinde okul içi ve bahçesinde görev yapmak üzere ilgili millî eğitim müdürlüklerince sınav yapılacak her okul/kurumda her beş salon için en fazla üç kişiye kadar yedek salon görevlisi olarak resen görevlendirecektir. </a:t>
            </a:r>
          </a:p>
          <a:p>
            <a:pPr algn="just"/>
            <a:r>
              <a:rPr lang="tr-TR" altLang="en-US"/>
              <a:t>Yedek salon görevlisi görevlendirmelerinde Rehber Öğretmenlere öncelik verilecektir. Yeterli sayıda Rehber Öğretmen bulunmaması durumunda sınıf ve diğer branş öğretmenlerine de görev verilebilir.</a:t>
            </a:r>
          </a:p>
          <a:p>
            <a:pPr algn="just"/>
            <a:r>
              <a:rPr lang="tr-TR" altLang="en-US"/>
              <a:t>Yedek salon görevlileri gün içinde yapılacak iki oturum için aynı okul/kurum ve salonda görevlendirilir ve kendilerine görev aldıkları her oturum için ayrı ücret ödenir.  Yedek salon görevlisinin salon başkanı veya gözetmen olarak görevlendirilmesine ihtiyaç duyulması halinde, binada görev yapan yedek salon görevlilerinden sınıf ve branş öğretmenlerine öncelik verilecektir. </a:t>
            </a:r>
          </a:p>
        </p:txBody>
      </p:sp>
      <p:pic>
        <p:nvPicPr>
          <p:cNvPr id="58372" name="Resim 4">
            <a:extLst>
              <a:ext uri="{FF2B5EF4-FFF2-40B4-BE49-F238E27FC236}">
                <a16:creationId xmlns="" xmlns:a16="http://schemas.microsoft.com/office/drawing/2014/main" id="{02B8B75E-C9A4-47D2-ACCD-B2BAE7B6CE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3" name="Metin kutusu 5">
            <a:extLst>
              <a:ext uri="{FF2B5EF4-FFF2-40B4-BE49-F238E27FC236}">
                <a16:creationId xmlns="" xmlns:a16="http://schemas.microsoft.com/office/drawing/2014/main" id="{B79A337A-F34D-470C-8ED2-467B82B0FC6C}"/>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Unvan 1">
            <a:extLst>
              <a:ext uri="{FF2B5EF4-FFF2-40B4-BE49-F238E27FC236}">
                <a16:creationId xmlns="" xmlns:a16="http://schemas.microsoft.com/office/drawing/2014/main" id="{BCDE7878-9078-44A4-948E-FF9E044EB9C5}"/>
              </a:ext>
            </a:extLst>
          </p:cNvPr>
          <p:cNvSpPr>
            <a:spLocks noGrp="1" noChangeArrowheads="1"/>
          </p:cNvSpPr>
          <p:nvPr>
            <p:ph type="title"/>
          </p:nvPr>
        </p:nvSpPr>
        <p:spPr>
          <a:xfrm>
            <a:off x="2170113" y="1263650"/>
            <a:ext cx="8912225" cy="744538"/>
          </a:xfrm>
        </p:spPr>
        <p:txBody>
          <a:bodyPr>
            <a:normAutofit/>
          </a:bodyPr>
          <a:lstStyle/>
          <a:p>
            <a:r>
              <a:rPr lang="tr-TR" altLang="en-US" sz="2400" b="1"/>
              <a:t>Görevlendirme İşlemleri - Yardımcı engelli gözetmeni </a:t>
            </a:r>
          </a:p>
        </p:txBody>
      </p:sp>
      <p:sp>
        <p:nvSpPr>
          <p:cNvPr id="59395" name="İçerik Yer Tutucusu 3">
            <a:extLst>
              <a:ext uri="{FF2B5EF4-FFF2-40B4-BE49-F238E27FC236}">
                <a16:creationId xmlns="" xmlns:a16="http://schemas.microsoft.com/office/drawing/2014/main" id="{6E43A977-E874-435E-A511-4C998B70BAE4}"/>
              </a:ext>
            </a:extLst>
          </p:cNvPr>
          <p:cNvSpPr>
            <a:spLocks noGrp="1" noChangeArrowheads="1"/>
          </p:cNvSpPr>
          <p:nvPr>
            <p:ph idx="1"/>
          </p:nvPr>
        </p:nvSpPr>
        <p:spPr>
          <a:xfrm>
            <a:off x="2170113" y="2406650"/>
            <a:ext cx="9259887" cy="4286250"/>
          </a:xfrm>
        </p:spPr>
        <p:txBody>
          <a:bodyPr/>
          <a:lstStyle/>
          <a:p>
            <a:pPr algn="just"/>
            <a:r>
              <a:rPr lang="tr-TR" altLang="en-US"/>
              <a:t>ilgi (a) Yönergenin 24 üncü maddesi gereğince; ( Millî Eğitim Müdürlüklerince resen görevlendirilecek), </a:t>
            </a:r>
          </a:p>
          <a:p>
            <a:pPr algn="just"/>
            <a:r>
              <a:rPr lang="tr-TR" altLang="en-US"/>
              <a:t>Evde veya hastanede sınava girecek öğrenciler ile tek kişilik salonda sınava girecek öğrencilerin bulunduğu salonlarda görev yapacak yardımcı engelli gözetmenleri MEBBİS sisteminden belirlenmeyecektir. </a:t>
            </a:r>
          </a:p>
          <a:p>
            <a:pPr algn="just"/>
            <a:r>
              <a:rPr lang="tr-TR" altLang="en-US"/>
              <a:t>Bu salonlara; sayısal bölüm için matematik, sözel bölüm içim ise öğrencinin yabancı diline uygun alan öğretmenleri arasından ilgili </a:t>
            </a:r>
            <a:r>
              <a:rPr lang="tr-TR" altLang="en-US" b="1"/>
              <a:t>Milli Eğitim Müdürlükleri tarafından belirlenecektir</a:t>
            </a:r>
            <a:r>
              <a:rPr lang="tr-TR" altLang="en-US"/>
              <a:t>.  Evde veya hastanede yapılan sınavlarda oturum başlangıç ve bitiş saatlerine özen gösterilecektir. </a:t>
            </a:r>
          </a:p>
        </p:txBody>
      </p:sp>
      <p:pic>
        <p:nvPicPr>
          <p:cNvPr id="59396" name="Resim 4">
            <a:extLst>
              <a:ext uri="{FF2B5EF4-FFF2-40B4-BE49-F238E27FC236}">
                <a16:creationId xmlns="" xmlns:a16="http://schemas.microsoft.com/office/drawing/2014/main" id="{F85187F2-03E1-4B17-A15E-05F7099DC6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7" name="Metin kutusu 5">
            <a:extLst>
              <a:ext uri="{FF2B5EF4-FFF2-40B4-BE49-F238E27FC236}">
                <a16:creationId xmlns="" xmlns:a16="http://schemas.microsoft.com/office/drawing/2014/main" id="{FC46B13F-9A63-43EA-AE19-3BF9F1AFB3B8}"/>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Unvan 1">
            <a:extLst>
              <a:ext uri="{FF2B5EF4-FFF2-40B4-BE49-F238E27FC236}">
                <a16:creationId xmlns="" xmlns:a16="http://schemas.microsoft.com/office/drawing/2014/main" id="{A87A50FC-4FE1-424D-8871-0ACA8A6E4BAC}"/>
              </a:ext>
            </a:extLst>
          </p:cNvPr>
          <p:cNvSpPr>
            <a:spLocks noGrp="1" noChangeArrowheads="1"/>
          </p:cNvSpPr>
          <p:nvPr>
            <p:ph type="title"/>
          </p:nvPr>
        </p:nvSpPr>
        <p:spPr>
          <a:xfrm>
            <a:off x="2170113" y="1165225"/>
            <a:ext cx="8912225" cy="746125"/>
          </a:xfrm>
        </p:spPr>
        <p:txBody>
          <a:bodyPr/>
          <a:lstStyle/>
          <a:p>
            <a:r>
              <a:rPr lang="tr-TR" altLang="en-US" sz="2400" b="1"/>
              <a:t>Görevlendirme İşlemleri - Hizmetli</a:t>
            </a:r>
          </a:p>
        </p:txBody>
      </p:sp>
      <p:sp>
        <p:nvSpPr>
          <p:cNvPr id="60419" name="İçerik Yer Tutucusu 3">
            <a:extLst>
              <a:ext uri="{FF2B5EF4-FFF2-40B4-BE49-F238E27FC236}">
                <a16:creationId xmlns="" xmlns:a16="http://schemas.microsoft.com/office/drawing/2014/main" id="{F6CB7FEF-4198-4C2C-833F-AE39D13DF4AC}"/>
              </a:ext>
            </a:extLst>
          </p:cNvPr>
          <p:cNvSpPr>
            <a:spLocks noGrp="1" noChangeArrowheads="1"/>
          </p:cNvSpPr>
          <p:nvPr>
            <p:ph idx="1"/>
          </p:nvPr>
        </p:nvSpPr>
        <p:spPr>
          <a:xfrm>
            <a:off x="2097088" y="2255838"/>
            <a:ext cx="9259887" cy="4286250"/>
          </a:xfrm>
        </p:spPr>
        <p:txBody>
          <a:bodyPr/>
          <a:lstStyle/>
          <a:p>
            <a:pPr algn="just"/>
            <a:r>
              <a:rPr lang="tr-TR" altLang="en-US"/>
              <a:t>Salon sayısı ondan fazla olan okul veya binalarda </a:t>
            </a:r>
            <a:r>
              <a:rPr lang="tr-TR" altLang="en-US" b="1"/>
              <a:t>her on salon için bir hizmetli </a:t>
            </a:r>
            <a:r>
              <a:rPr lang="tr-TR" altLang="en-US"/>
              <a:t>görevlendirilir. </a:t>
            </a:r>
          </a:p>
          <a:p>
            <a:pPr algn="just"/>
            <a:r>
              <a:rPr lang="tr-TR" altLang="en-US"/>
              <a:t>Hizmetliler gün içinde yapılacak iki oturum için aynı okul/kurumda görevlendirilir ve kendilerine görev aldıkları her oturum için ayrı ücret ödenir. </a:t>
            </a:r>
          </a:p>
          <a:p>
            <a:pPr algn="just"/>
            <a:r>
              <a:rPr lang="tr-TR" altLang="en-US"/>
              <a:t>Görev yapacak hizmetliler, gün içinde yapılacak iki oturum için aynı isimlerden oluşturulacak ve kendilerine görev aldıkları her oturum için ayrı ücret ödenir. Bölge sınav yürütme komisyonu bünyesinde görevlendirilen hizmetlilere de görev aldıkları her oturum için ayrı ücret ödenecektir.</a:t>
            </a:r>
          </a:p>
        </p:txBody>
      </p:sp>
      <p:pic>
        <p:nvPicPr>
          <p:cNvPr id="60420" name="Resim 4">
            <a:extLst>
              <a:ext uri="{FF2B5EF4-FFF2-40B4-BE49-F238E27FC236}">
                <a16:creationId xmlns="" xmlns:a16="http://schemas.microsoft.com/office/drawing/2014/main" id="{824DDDD3-248B-4147-AD74-A587AD93BF0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1" name="Metin kutusu 5">
            <a:extLst>
              <a:ext uri="{FF2B5EF4-FFF2-40B4-BE49-F238E27FC236}">
                <a16:creationId xmlns="" xmlns:a16="http://schemas.microsoft.com/office/drawing/2014/main" id="{A6D371B9-CF6E-47C1-8453-DE5A0185A241}"/>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FCADB1CE-3384-4B68-BBE0-E9C07A618A9F}"/>
              </a:ext>
            </a:extLst>
          </p:cNvPr>
          <p:cNvSpPr>
            <a:spLocks noGrp="1"/>
          </p:cNvSpPr>
          <p:nvPr>
            <p:ph type="title"/>
          </p:nvPr>
        </p:nvSpPr>
        <p:spPr>
          <a:xfrm>
            <a:off x="2170113" y="1182688"/>
            <a:ext cx="8912225" cy="746125"/>
          </a:xfrm>
        </p:spPr>
        <p:txBody>
          <a:bodyPr>
            <a:normAutofit/>
          </a:bodyPr>
          <a:lstStyle/>
          <a:p>
            <a:r>
              <a:rPr lang="tr-TR" altLang="en-US" sz="2200" b="1"/>
              <a:t>Görevlendirme İşlemleri - Sınav Evraklarının Nakli ve Güvenliği</a:t>
            </a:r>
          </a:p>
        </p:txBody>
      </p:sp>
      <p:sp>
        <p:nvSpPr>
          <p:cNvPr id="61443" name="İçerik Yer Tutucusu 3">
            <a:extLst>
              <a:ext uri="{FF2B5EF4-FFF2-40B4-BE49-F238E27FC236}">
                <a16:creationId xmlns="" xmlns:a16="http://schemas.microsoft.com/office/drawing/2014/main" id="{BFC86BC4-45DC-469A-88D8-6A7D825616B6}"/>
              </a:ext>
            </a:extLst>
          </p:cNvPr>
          <p:cNvSpPr>
            <a:spLocks noGrp="1" noChangeArrowheads="1"/>
          </p:cNvSpPr>
          <p:nvPr>
            <p:ph idx="1"/>
          </p:nvPr>
        </p:nvSpPr>
        <p:spPr>
          <a:xfrm>
            <a:off x="1997075" y="2008188"/>
            <a:ext cx="9259888" cy="4286250"/>
          </a:xfrm>
        </p:spPr>
        <p:txBody>
          <a:bodyPr/>
          <a:lstStyle/>
          <a:p>
            <a:pPr algn="just"/>
            <a:r>
              <a:rPr lang="tr-TR" altLang="en-US"/>
              <a:t>Sınav evrakının mahallinde teslim alınması, sınav günü ve saatine kadar korunması ve sınav yapılacak okul/kurumlara dağıtılması ve geri toplanması ile ilgili süreçler ilgili milli eğitim müdürlükleri tarafından ve kolluk kuvvetleri ile iş birliği halinde yürütülecektir.</a:t>
            </a:r>
          </a:p>
          <a:p>
            <a:pPr algn="just"/>
            <a:r>
              <a:rPr lang="tr-TR" altLang="en-US"/>
              <a:t>Gün içinde yapılacak iki oturuma ait sınav evrakları, sınav yapılacak okul/kurumlara tek seferde götürülüp geri getireceğinden bu süreçte görev alan taşıyıcı, şoför ve şehir içi şehir içi sınav evrakı nakil görevlileri iki oturum için aynı isimlerden oluşturulacak ve kendilerine tek oturum için sınav ücreti ödenecektir. </a:t>
            </a:r>
          </a:p>
        </p:txBody>
      </p:sp>
      <p:pic>
        <p:nvPicPr>
          <p:cNvPr id="61444" name="Resim 4">
            <a:extLst>
              <a:ext uri="{FF2B5EF4-FFF2-40B4-BE49-F238E27FC236}">
                <a16:creationId xmlns="" xmlns:a16="http://schemas.microsoft.com/office/drawing/2014/main" id="{6EE1B071-7753-4940-94E3-1F297A60EF2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5" name="Metin kutusu 5">
            <a:extLst>
              <a:ext uri="{FF2B5EF4-FFF2-40B4-BE49-F238E27FC236}">
                <a16:creationId xmlns="" xmlns:a16="http://schemas.microsoft.com/office/drawing/2014/main" id="{E6A5DB21-3069-4ADF-9ECA-E23D079540B7}"/>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Unvan 1">
            <a:extLst>
              <a:ext uri="{FF2B5EF4-FFF2-40B4-BE49-F238E27FC236}">
                <a16:creationId xmlns="" xmlns:a16="http://schemas.microsoft.com/office/drawing/2014/main" id="{D78FC061-62B3-4803-B49C-FBE79F42C9BD}"/>
              </a:ext>
            </a:extLst>
          </p:cNvPr>
          <p:cNvSpPr>
            <a:spLocks noGrp="1" noChangeArrowheads="1"/>
          </p:cNvSpPr>
          <p:nvPr>
            <p:ph type="title"/>
          </p:nvPr>
        </p:nvSpPr>
        <p:spPr>
          <a:xfrm>
            <a:off x="2111375" y="2114550"/>
            <a:ext cx="8912225" cy="746125"/>
          </a:xfrm>
        </p:spPr>
        <p:txBody>
          <a:bodyPr/>
          <a:lstStyle/>
          <a:p>
            <a:r>
              <a:rPr lang="tr-TR" altLang="en-US" sz="2400" b="1"/>
              <a:t>Görevlendirme İşlemleri - Emniyet görevlileri</a:t>
            </a:r>
          </a:p>
        </p:txBody>
      </p:sp>
      <p:sp>
        <p:nvSpPr>
          <p:cNvPr id="62467" name="İçerik Yer Tutucusu 3">
            <a:extLst>
              <a:ext uri="{FF2B5EF4-FFF2-40B4-BE49-F238E27FC236}">
                <a16:creationId xmlns="" xmlns:a16="http://schemas.microsoft.com/office/drawing/2014/main" id="{561D3BDE-E8EB-4CDB-A44A-5542CA15A491}"/>
              </a:ext>
            </a:extLst>
          </p:cNvPr>
          <p:cNvSpPr>
            <a:spLocks noGrp="1" noChangeArrowheads="1"/>
          </p:cNvSpPr>
          <p:nvPr>
            <p:ph idx="1"/>
          </p:nvPr>
        </p:nvSpPr>
        <p:spPr>
          <a:xfrm>
            <a:off x="1936750" y="3330575"/>
            <a:ext cx="9259888" cy="2474913"/>
          </a:xfrm>
        </p:spPr>
        <p:txBody>
          <a:bodyPr/>
          <a:lstStyle/>
          <a:p>
            <a:pPr algn="just"/>
            <a:r>
              <a:rPr lang="tr-TR" altLang="en-US"/>
              <a:t>Bu sınavda görev alacak emniyet görevlileri ilgi (b) İş Birliği Protokolü hükümlerine uygun şekilde belirlenecektir. </a:t>
            </a:r>
          </a:p>
          <a:p>
            <a:pPr algn="just"/>
            <a:r>
              <a:rPr lang="tr-TR" altLang="en-US"/>
              <a:t>Bu sınavda; sınava girecek öğrencilerin üst araması yapılmayacağından sınav başladıktan sonra binada görevli emniyet görevlilerince okul bahçesi ve çevresinde sosyal mesafenin korunması için gerekli tedbirlerin alınması sağlanacaktır.</a:t>
            </a:r>
          </a:p>
        </p:txBody>
      </p:sp>
      <p:pic>
        <p:nvPicPr>
          <p:cNvPr id="62468" name="Resim 4">
            <a:extLst>
              <a:ext uri="{FF2B5EF4-FFF2-40B4-BE49-F238E27FC236}">
                <a16:creationId xmlns="" xmlns:a16="http://schemas.microsoft.com/office/drawing/2014/main" id="{A819754E-B4DD-4529-9B2E-47941720515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9" name="Metin kutusu 5">
            <a:extLst>
              <a:ext uri="{FF2B5EF4-FFF2-40B4-BE49-F238E27FC236}">
                <a16:creationId xmlns="" xmlns:a16="http://schemas.microsoft.com/office/drawing/2014/main" id="{76CFEA49-F1B5-4B96-8389-F6EFA462C175}"/>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Unvan 1">
            <a:extLst>
              <a:ext uri="{FF2B5EF4-FFF2-40B4-BE49-F238E27FC236}">
                <a16:creationId xmlns="" xmlns:a16="http://schemas.microsoft.com/office/drawing/2014/main" id="{D1B6DF6D-AFD7-4182-BB2F-9E7865701518}"/>
              </a:ext>
            </a:extLst>
          </p:cNvPr>
          <p:cNvSpPr>
            <a:spLocks noGrp="1" noChangeArrowheads="1"/>
          </p:cNvSpPr>
          <p:nvPr>
            <p:ph type="title"/>
          </p:nvPr>
        </p:nvSpPr>
        <p:spPr>
          <a:xfrm>
            <a:off x="2554288" y="2509838"/>
            <a:ext cx="8912225" cy="1281112"/>
          </a:xfrm>
        </p:spPr>
        <p:txBody>
          <a:bodyPr/>
          <a:lstStyle/>
          <a:p>
            <a:pPr algn="ctr"/>
            <a:r>
              <a:rPr lang="tr-TR" altLang="en-US" b="1" dirty="0">
                <a:solidFill>
                  <a:srgbClr val="FF0000"/>
                </a:solidFill>
              </a:rPr>
              <a:t>Sınav Görevlilerinin Dikkatine</a:t>
            </a:r>
          </a:p>
        </p:txBody>
      </p:sp>
      <p:pic>
        <p:nvPicPr>
          <p:cNvPr id="63491" name="Resim 2">
            <a:extLst>
              <a:ext uri="{FF2B5EF4-FFF2-40B4-BE49-F238E27FC236}">
                <a16:creationId xmlns="" xmlns:a16="http://schemas.microsoft.com/office/drawing/2014/main" id="{2AD00A3C-BE93-423E-B07C-588E85AD4CF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Metin kutusu 3">
            <a:extLst>
              <a:ext uri="{FF2B5EF4-FFF2-40B4-BE49-F238E27FC236}">
                <a16:creationId xmlns="" xmlns:a16="http://schemas.microsoft.com/office/drawing/2014/main" id="{844CF831-8629-4A10-933F-A7273A2C7E1C}"/>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Unvan 1">
            <a:extLst>
              <a:ext uri="{FF2B5EF4-FFF2-40B4-BE49-F238E27FC236}">
                <a16:creationId xmlns="" xmlns:a16="http://schemas.microsoft.com/office/drawing/2014/main" id="{8F84C8B7-ECD1-4A27-B58F-FAF141CD161A}"/>
              </a:ext>
            </a:extLst>
          </p:cNvPr>
          <p:cNvSpPr>
            <a:spLocks noGrp="1" noChangeArrowheads="1"/>
          </p:cNvSpPr>
          <p:nvPr>
            <p:ph type="title"/>
          </p:nvPr>
        </p:nvSpPr>
        <p:spPr>
          <a:xfrm>
            <a:off x="2170113" y="1698625"/>
            <a:ext cx="8912225" cy="744538"/>
          </a:xfrm>
        </p:spPr>
        <p:txBody>
          <a:bodyPr/>
          <a:lstStyle/>
          <a:p>
            <a:r>
              <a:rPr lang="tr-TR" altLang="en-US" sz="2400" b="1" dirty="0"/>
              <a:t>Sınav Görevlilerinin Dikkatine</a:t>
            </a:r>
          </a:p>
        </p:txBody>
      </p:sp>
      <p:sp>
        <p:nvSpPr>
          <p:cNvPr id="64515" name="İçerik Yer Tutucusu 3">
            <a:extLst>
              <a:ext uri="{FF2B5EF4-FFF2-40B4-BE49-F238E27FC236}">
                <a16:creationId xmlns="" xmlns:a16="http://schemas.microsoft.com/office/drawing/2014/main" id="{845B22C5-412C-4068-BA2D-64E11654D377}"/>
              </a:ext>
            </a:extLst>
          </p:cNvPr>
          <p:cNvSpPr>
            <a:spLocks noGrp="1" noChangeArrowheads="1"/>
          </p:cNvSpPr>
          <p:nvPr>
            <p:ph idx="1"/>
          </p:nvPr>
        </p:nvSpPr>
        <p:spPr>
          <a:xfrm>
            <a:off x="1870075" y="2924175"/>
            <a:ext cx="8915400" cy="3776663"/>
          </a:xfrm>
        </p:spPr>
        <p:txBody>
          <a:bodyPr/>
          <a:lstStyle/>
          <a:p>
            <a:pPr algn="just"/>
            <a:r>
              <a:rPr lang="tr-TR" altLang="en-US"/>
              <a:t>09/12/2016 Tarih 29913 Resmi Gazete’ de yayımlanan  02/12/2016 tarih ve 6764 sayılı Millî Eğitim Bakanlığının  Teşkilat Ve Görevleri Hakkında Kanun Hükmünde  Kararname ile Bazı Kanun ve Kanun Hükmünde Kararnamelerde Değişiklik Yapılmasına Dair Kanunun, 12. Maddesi, 2. Fıkrası gereğince, sınav uygulamaları  kapsamındaki </a:t>
            </a:r>
            <a:r>
              <a:rPr lang="tr-TR" altLang="en-US" b="1"/>
              <a:t>fiilleri işleyen görevli </a:t>
            </a:r>
            <a:r>
              <a:rPr lang="tr-TR" altLang="en-US"/>
              <a:t>ya da </a:t>
            </a:r>
            <a:r>
              <a:rPr lang="tr-TR" altLang="en-US" b="1"/>
              <a:t>adaylara</a:t>
            </a:r>
            <a:r>
              <a:rPr lang="tr-TR" altLang="en-US"/>
              <a:t>  işlediği fiilin türüne göre </a:t>
            </a:r>
            <a:r>
              <a:rPr lang="tr-TR" altLang="en-US" b="1"/>
              <a:t>cezai müeyyideler </a:t>
            </a:r>
            <a:r>
              <a:rPr lang="tr-TR" altLang="en-US"/>
              <a:t>getirilmiştir.</a:t>
            </a:r>
          </a:p>
        </p:txBody>
      </p:sp>
      <p:pic>
        <p:nvPicPr>
          <p:cNvPr id="64516" name="Resim 4">
            <a:extLst>
              <a:ext uri="{FF2B5EF4-FFF2-40B4-BE49-F238E27FC236}">
                <a16:creationId xmlns="" xmlns:a16="http://schemas.microsoft.com/office/drawing/2014/main" id="{58A71BF5-02AE-4902-A64D-FDE9AB3A8C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7" name="Metin kutusu 5">
            <a:extLst>
              <a:ext uri="{FF2B5EF4-FFF2-40B4-BE49-F238E27FC236}">
                <a16:creationId xmlns="" xmlns:a16="http://schemas.microsoft.com/office/drawing/2014/main" id="{3C8BF12A-E21A-4160-9C75-FDB5A5028642}"/>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Unvan 1">
            <a:extLst>
              <a:ext uri="{FF2B5EF4-FFF2-40B4-BE49-F238E27FC236}">
                <a16:creationId xmlns="" xmlns:a16="http://schemas.microsoft.com/office/drawing/2014/main" id="{439A4252-EFA4-41BC-BC1A-6F44FF3BC0FD}"/>
              </a:ext>
            </a:extLst>
          </p:cNvPr>
          <p:cNvSpPr>
            <a:spLocks noGrp="1" noChangeArrowheads="1"/>
          </p:cNvSpPr>
          <p:nvPr>
            <p:ph type="title"/>
          </p:nvPr>
        </p:nvSpPr>
        <p:spPr>
          <a:xfrm>
            <a:off x="2170113" y="1422400"/>
            <a:ext cx="8912225" cy="746125"/>
          </a:xfrm>
        </p:spPr>
        <p:txBody>
          <a:bodyPr/>
          <a:lstStyle/>
          <a:p>
            <a:r>
              <a:rPr lang="tr-TR" altLang="en-US" sz="2400" b="1"/>
              <a:t>Süreğen Hastalığı Olan Öğrenciler</a:t>
            </a:r>
          </a:p>
        </p:txBody>
      </p:sp>
      <p:sp>
        <p:nvSpPr>
          <p:cNvPr id="4" name="İçerik Yer Tutucusu 3">
            <a:extLst>
              <a:ext uri="{FF2B5EF4-FFF2-40B4-BE49-F238E27FC236}">
                <a16:creationId xmlns="" xmlns:a16="http://schemas.microsoft.com/office/drawing/2014/main" id="{5A73D54F-C75F-44FF-833B-B8A8B0F49A46}"/>
              </a:ext>
            </a:extLst>
          </p:cNvPr>
          <p:cNvSpPr>
            <a:spLocks noGrp="1"/>
          </p:cNvSpPr>
          <p:nvPr>
            <p:ph idx="1"/>
          </p:nvPr>
        </p:nvSpPr>
        <p:spPr>
          <a:xfrm>
            <a:off x="2589213" y="2603500"/>
            <a:ext cx="8915400" cy="3778250"/>
          </a:xfrm>
        </p:spPr>
        <p:txBody>
          <a:bodyPr rtlCol="0">
            <a:normAutofit/>
          </a:bodyPr>
          <a:lstStyle/>
          <a:p>
            <a:pPr algn="just" fontAlgn="auto">
              <a:spcAft>
                <a:spcPts val="0"/>
              </a:spcAft>
              <a:buFont typeface="Wingdings 3" charset="2"/>
              <a:buChar char=""/>
              <a:defRPr/>
            </a:pPr>
            <a:r>
              <a:rPr lang="tr-TR" dirty="0">
                <a:solidFill>
                  <a:schemeClr val="tx1">
                    <a:lumMod val="75000"/>
                    <a:lumOff val="25000"/>
                  </a:schemeClr>
                </a:solidFill>
              </a:rPr>
              <a:t>Sağlık problemlerinin zorunlu kıldığı durumlarda süreğen  hastalığı olan öğrenciler tek kişilik salonlarda sınava  alınacaktır. Bu durumda olan öğrencilere ek süre  verilmeyecektir.</a:t>
            </a:r>
          </a:p>
          <a:p>
            <a:pPr algn="just" fontAlgn="auto">
              <a:spcAft>
                <a:spcPts val="0"/>
              </a:spcAft>
              <a:buFont typeface="Wingdings 3" charset="2"/>
              <a:buChar char=""/>
              <a:defRPr/>
            </a:pPr>
            <a:r>
              <a:rPr lang="tr-TR" dirty="0">
                <a:solidFill>
                  <a:schemeClr val="tx1">
                    <a:lumMod val="75000"/>
                    <a:lumOff val="25000"/>
                  </a:schemeClr>
                </a:solidFill>
              </a:rPr>
              <a:t>Tip 1 diyabet (şeker hastası), astım, hipertansiyon ve  epilepsi hastalıklarından dolayı sürekli ilaç kullanan  öğrenciler diğer öğrencilerle aynı salona  yerleştirilecektir.</a:t>
            </a:r>
          </a:p>
          <a:p>
            <a:pPr algn="just" fontAlgn="auto">
              <a:spcAft>
                <a:spcPts val="0"/>
              </a:spcAft>
              <a:buFont typeface="Wingdings 3" charset="2"/>
              <a:buChar char=""/>
              <a:defRPr/>
            </a:pPr>
            <a:r>
              <a:rPr lang="tr-TR" dirty="0">
                <a:solidFill>
                  <a:schemeClr val="tx1">
                    <a:lumMod val="75000"/>
                    <a:lumOff val="25000"/>
                  </a:schemeClr>
                </a:solidFill>
              </a:rPr>
              <a:t>Tip 1 diyabet hastalığı olan öğrencilerin yanlarında  kutu  meyve suyu veya paket içindeki karbonhidrat içeren  gıdaları bulundurmalarına, hipoglisemi (ani kan şekeri  düşmesi) durumunda bunları tüketmelerine ve kan  şekeri ölçüm cihazı ile kan şekerini ölçmelerine izin  verilecektir.</a:t>
            </a:r>
          </a:p>
          <a:p>
            <a:pPr algn="just" fontAlgn="auto">
              <a:spcAft>
                <a:spcPts val="0"/>
              </a:spcAft>
              <a:buFont typeface="Wingdings 3" charset="2"/>
              <a:buChar char=""/>
              <a:defRPr/>
            </a:pPr>
            <a:r>
              <a:rPr lang="tr-TR" dirty="0">
                <a:solidFill>
                  <a:schemeClr val="tx1">
                    <a:lumMod val="75000"/>
                    <a:lumOff val="25000"/>
                  </a:schemeClr>
                </a:solidFill>
              </a:rPr>
              <a:t>Ayrıca bu öğrencilerin </a:t>
            </a:r>
            <a:r>
              <a:rPr lang="tr-TR" dirty="0" err="1">
                <a:solidFill>
                  <a:schemeClr val="tx1">
                    <a:lumMod val="75000"/>
                    <a:lumOff val="25000"/>
                  </a:schemeClr>
                </a:solidFill>
              </a:rPr>
              <a:t>hiperglisemi</a:t>
            </a:r>
            <a:r>
              <a:rPr lang="tr-TR" dirty="0">
                <a:solidFill>
                  <a:schemeClr val="tx1">
                    <a:lumMod val="75000"/>
                    <a:lumOff val="25000"/>
                  </a:schemeClr>
                </a:solidFill>
              </a:rPr>
              <a:t> (ani kan şekeri  yükselmesi) durumunda oluşabilecek yoğun tuvalet  ihtiyacının yedek gözetmen eşliğinde giderilebilmesi için  izin verilecektir.</a:t>
            </a:r>
          </a:p>
          <a:p>
            <a:pPr algn="just" fontAlgn="auto">
              <a:spcAft>
                <a:spcPts val="0"/>
              </a:spcAft>
              <a:buFont typeface="Wingdings 3" charset="2"/>
              <a:buChar char=""/>
              <a:defRPr/>
            </a:pPr>
            <a:endParaRPr lang="tr-TR" dirty="0">
              <a:solidFill>
                <a:schemeClr val="tx1">
                  <a:lumMod val="75000"/>
                  <a:lumOff val="25000"/>
                </a:schemeClr>
              </a:solidFill>
            </a:endParaRPr>
          </a:p>
        </p:txBody>
      </p:sp>
      <p:pic>
        <p:nvPicPr>
          <p:cNvPr id="65540" name="Resim 4">
            <a:extLst>
              <a:ext uri="{FF2B5EF4-FFF2-40B4-BE49-F238E27FC236}">
                <a16:creationId xmlns="" xmlns:a16="http://schemas.microsoft.com/office/drawing/2014/main" id="{A3378369-7C54-4180-B961-8CEC7289DE4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1" name="Metin kutusu 5">
            <a:extLst>
              <a:ext uri="{FF2B5EF4-FFF2-40B4-BE49-F238E27FC236}">
                <a16:creationId xmlns="" xmlns:a16="http://schemas.microsoft.com/office/drawing/2014/main" id="{F13100F3-D284-4BAD-97CF-08581A87FB94}"/>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Unvan 1">
            <a:extLst>
              <a:ext uri="{FF2B5EF4-FFF2-40B4-BE49-F238E27FC236}">
                <a16:creationId xmlns="" xmlns:a16="http://schemas.microsoft.com/office/drawing/2014/main" id="{1CA21C23-5664-4E05-8352-C12B54C97A68}"/>
              </a:ext>
            </a:extLst>
          </p:cNvPr>
          <p:cNvSpPr>
            <a:spLocks noGrp="1" noChangeArrowheads="1"/>
          </p:cNvSpPr>
          <p:nvPr>
            <p:ph type="title"/>
          </p:nvPr>
        </p:nvSpPr>
        <p:spPr>
          <a:xfrm>
            <a:off x="2174875" y="1157288"/>
            <a:ext cx="8910638" cy="744537"/>
          </a:xfrm>
        </p:spPr>
        <p:txBody>
          <a:bodyPr/>
          <a:lstStyle/>
          <a:p>
            <a:r>
              <a:rPr lang="tr-TR" altLang="en-US" sz="2400" b="1"/>
              <a:t>Özel Eğitime İhtiyacı Olan Öğrenciler</a:t>
            </a:r>
          </a:p>
        </p:txBody>
      </p:sp>
      <p:sp>
        <p:nvSpPr>
          <p:cNvPr id="4" name="İçerik Yer Tutucusu 3">
            <a:extLst>
              <a:ext uri="{FF2B5EF4-FFF2-40B4-BE49-F238E27FC236}">
                <a16:creationId xmlns="" xmlns:a16="http://schemas.microsoft.com/office/drawing/2014/main" id="{93B3A470-CEAC-44AD-AA5A-D5299F70E4D8}"/>
              </a:ext>
            </a:extLst>
          </p:cNvPr>
          <p:cNvSpPr>
            <a:spLocks noGrp="1"/>
          </p:cNvSpPr>
          <p:nvPr>
            <p:ph idx="1"/>
          </p:nvPr>
        </p:nvSpPr>
        <p:spPr>
          <a:xfrm>
            <a:off x="2170113" y="2033588"/>
            <a:ext cx="8915400" cy="4587875"/>
          </a:xfrm>
        </p:spPr>
        <p:txBody>
          <a:bodyPr>
            <a:normAutofit/>
          </a:bodyPr>
          <a:lstStyle/>
          <a:p>
            <a:pPr algn="just">
              <a:lnSpc>
                <a:spcPct val="90000"/>
              </a:lnSpc>
            </a:pPr>
            <a:r>
              <a:rPr lang="tr-TR" altLang="en-US" sz="1700"/>
              <a:t>Öğrencilere sınav tedbir hizmetinin sağlanabilmesi için RAM müdürlükleri tarafından bu öğrencilerin MEBBİS-RAM modülünde </a:t>
            </a:r>
            <a:r>
              <a:rPr lang="tr-TR" altLang="en-US" sz="1700" b="1"/>
              <a:t>özel eğitim ihtiyacı olan öğrenci</a:t>
            </a:r>
            <a:r>
              <a:rPr lang="tr-TR" altLang="en-US" sz="1700"/>
              <a:t> olarak tanılanmış olması gerekmektedir</a:t>
            </a:r>
          </a:p>
          <a:p>
            <a:pPr algn="just">
              <a:lnSpc>
                <a:spcPct val="90000"/>
              </a:lnSpc>
            </a:pPr>
            <a:r>
              <a:rPr lang="tr-TR" altLang="en-US" sz="1700"/>
              <a:t>Açık Öğretim Ortaokuluna devam eden özel eğitim ihtiyacı olan öğrencilere, Açık Öğretim Ortaokulu Müdürlüğünce ÖDSGM'ye yapılan talepler doğrultusunda sınav tedbir hizmeti verilecektir.</a:t>
            </a:r>
          </a:p>
          <a:p>
            <a:pPr algn="just">
              <a:lnSpc>
                <a:spcPct val="90000"/>
              </a:lnSpc>
            </a:pPr>
            <a:r>
              <a:rPr lang="tr-TR" altLang="en-US" sz="1700"/>
              <a:t>Özel eğitim ihtiyacı olan öğrenciler, sürekli kullandıkları araç–gereç ve cihazları kendilerinin getirmesi kaydıyla sınavda kullanabileceklerdir.</a:t>
            </a:r>
          </a:p>
          <a:p>
            <a:pPr algn="just">
              <a:lnSpc>
                <a:spcPct val="90000"/>
              </a:lnSpc>
            </a:pPr>
            <a:r>
              <a:rPr lang="tr-TR" altLang="en-US" sz="1700"/>
              <a:t>Özel eğitim ihtiyacı olan öğrencilere verilecek ek süre her oturum için ayrı ayrı uygulanacaktır.</a:t>
            </a:r>
          </a:p>
          <a:p>
            <a:pPr algn="just">
              <a:lnSpc>
                <a:spcPct val="90000"/>
              </a:lnSpc>
            </a:pPr>
            <a:r>
              <a:rPr lang="tr-TR" altLang="en-US" sz="1700"/>
              <a:t>Görme-İşitme yetersizliği, Ruhsal ve Duygusal Bozukluğu, Otizm Spektrum Bozukluğu, Bedensel ve zihinsel yetersizliği olan öğrenciler tek kişilik salonda sınava alınacak ve 20 her oturum için 20 dakika ek süre verilecektir. </a:t>
            </a:r>
          </a:p>
          <a:p>
            <a:pPr algn="just">
              <a:lnSpc>
                <a:spcPct val="90000"/>
              </a:lnSpc>
            </a:pPr>
            <a:r>
              <a:rPr lang="tr-TR" altLang="en-US" sz="1700"/>
              <a:t>Bu öğrencilerle ilgili işlemler RAM raporuna göre yapılacaktır.</a:t>
            </a:r>
          </a:p>
          <a:p>
            <a:pPr algn="just">
              <a:lnSpc>
                <a:spcPct val="90000"/>
              </a:lnSpc>
            </a:pPr>
            <a:r>
              <a:rPr lang="tr-TR" altLang="en-US" sz="1700" b="1"/>
              <a:t>Detaylar için MUTLAKA kılavuzu okuyunuz.</a:t>
            </a:r>
          </a:p>
        </p:txBody>
      </p:sp>
      <p:pic>
        <p:nvPicPr>
          <p:cNvPr id="66564" name="Resim 4">
            <a:extLst>
              <a:ext uri="{FF2B5EF4-FFF2-40B4-BE49-F238E27FC236}">
                <a16:creationId xmlns="" xmlns:a16="http://schemas.microsoft.com/office/drawing/2014/main" id="{EF6C62C8-EDA3-47CD-8629-2F25A8BC748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5" name="Metin kutusu 5">
            <a:extLst>
              <a:ext uri="{FF2B5EF4-FFF2-40B4-BE49-F238E27FC236}">
                <a16:creationId xmlns="" xmlns:a16="http://schemas.microsoft.com/office/drawing/2014/main" id="{9006DFB2-1318-4BE5-A8CD-2533B7EA949A}"/>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Unvan 1">
            <a:extLst>
              <a:ext uri="{FF2B5EF4-FFF2-40B4-BE49-F238E27FC236}">
                <a16:creationId xmlns="" xmlns:a16="http://schemas.microsoft.com/office/drawing/2014/main" id="{8D8E47D8-4E8E-4D70-AEF8-EAD7FBB309BC}"/>
              </a:ext>
            </a:extLst>
          </p:cNvPr>
          <p:cNvSpPr>
            <a:spLocks noGrp="1" noChangeArrowheads="1"/>
          </p:cNvSpPr>
          <p:nvPr>
            <p:ph type="title"/>
          </p:nvPr>
        </p:nvSpPr>
        <p:spPr>
          <a:xfrm>
            <a:off x="2554288" y="2509838"/>
            <a:ext cx="8912225" cy="1281112"/>
          </a:xfrm>
        </p:spPr>
        <p:txBody>
          <a:bodyPr/>
          <a:lstStyle/>
          <a:p>
            <a:pPr algn="ctr"/>
            <a:r>
              <a:rPr lang="tr-TR" altLang="en-US" b="1">
                <a:solidFill>
                  <a:srgbClr val="FF0000"/>
                </a:solidFill>
              </a:rPr>
              <a:t>Sınavdan Sonra Yapılacak İşlemler</a:t>
            </a:r>
          </a:p>
        </p:txBody>
      </p:sp>
      <p:pic>
        <p:nvPicPr>
          <p:cNvPr id="67587" name="Resim 2">
            <a:extLst>
              <a:ext uri="{FF2B5EF4-FFF2-40B4-BE49-F238E27FC236}">
                <a16:creationId xmlns="" xmlns:a16="http://schemas.microsoft.com/office/drawing/2014/main" id="{3E4E2296-E762-4A0F-BA81-21AC4D7D721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8" name="Metin kutusu 3">
            <a:extLst>
              <a:ext uri="{FF2B5EF4-FFF2-40B4-BE49-F238E27FC236}">
                <a16:creationId xmlns="" xmlns:a16="http://schemas.microsoft.com/office/drawing/2014/main" id="{A55342EC-2D60-4857-A354-7B5AD8E4A50F}"/>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Unvan 1">
            <a:extLst>
              <a:ext uri="{FF2B5EF4-FFF2-40B4-BE49-F238E27FC236}">
                <a16:creationId xmlns="" xmlns:a16="http://schemas.microsoft.com/office/drawing/2014/main" id="{68467855-2D17-4B44-9886-2851E89589AB}"/>
              </a:ext>
            </a:extLst>
          </p:cNvPr>
          <p:cNvSpPr>
            <a:spLocks noGrp="1" noChangeArrowheads="1"/>
          </p:cNvSpPr>
          <p:nvPr>
            <p:ph type="title"/>
          </p:nvPr>
        </p:nvSpPr>
        <p:spPr>
          <a:xfrm>
            <a:off x="2170113" y="933450"/>
            <a:ext cx="8912225" cy="746125"/>
          </a:xfrm>
        </p:spPr>
        <p:txBody>
          <a:bodyPr/>
          <a:lstStyle/>
          <a:p>
            <a:r>
              <a:rPr lang="tr-TR" altLang="en-US" sz="2000" b="1" dirty="0"/>
              <a:t>SINAV MERKEZİNDE YAPILACAK HAZIRLIKLAR</a:t>
            </a:r>
          </a:p>
        </p:txBody>
      </p:sp>
      <p:sp>
        <p:nvSpPr>
          <p:cNvPr id="3" name="İçerik Yer Tutucusu 2">
            <a:extLst>
              <a:ext uri="{FF2B5EF4-FFF2-40B4-BE49-F238E27FC236}">
                <a16:creationId xmlns="" xmlns:a16="http://schemas.microsoft.com/office/drawing/2014/main" id="{4F85F1E8-CCD8-4D4F-BFBC-0F65A94BAC92}"/>
              </a:ext>
            </a:extLst>
          </p:cNvPr>
          <p:cNvSpPr>
            <a:spLocks noGrp="1"/>
          </p:cNvSpPr>
          <p:nvPr>
            <p:ph idx="1"/>
          </p:nvPr>
        </p:nvSpPr>
        <p:spPr>
          <a:xfrm>
            <a:off x="1989138" y="1773238"/>
            <a:ext cx="9928225" cy="3778250"/>
          </a:xfrm>
        </p:spPr>
        <p:txBody>
          <a:bodyPr>
            <a:normAutofit/>
          </a:bodyPr>
          <a:lstStyle/>
          <a:p>
            <a:pPr algn="just">
              <a:lnSpc>
                <a:spcPct val="90000"/>
              </a:lnSpc>
              <a:buFont typeface="Wingdings" panose="05000000000000000000" pitchFamily="2" charset="2"/>
              <a:buChar char="v"/>
            </a:pPr>
            <a:r>
              <a:rPr lang="tr-TR" altLang="en-US" sz="2000" dirty="0" smtClean="0"/>
              <a:t>İlçemizde 11 okulda sınav yapılacak olup, biri yedek toplam 30 salonda öğrenciler sınava gireceklerdir. Sınava toplam 452 öğrenci sınava girecek olup sınava girmek zorunlu </a:t>
            </a:r>
            <a:r>
              <a:rPr lang="tr-TR" altLang="en-US" sz="2000" dirty="0"/>
              <a:t>değildir. Sınavda </a:t>
            </a:r>
            <a:r>
              <a:rPr lang="tr-TR" altLang="en-US" sz="2000" dirty="0" smtClean="0"/>
              <a:t>114 görevli görev yapacaktır.</a:t>
            </a:r>
            <a:endParaRPr lang="tr-TR" altLang="en-US" sz="2000" dirty="0"/>
          </a:p>
          <a:p>
            <a:pPr algn="just">
              <a:lnSpc>
                <a:spcPct val="90000"/>
              </a:lnSpc>
            </a:pPr>
            <a:endParaRPr lang="tr-TR" altLang="en-US" sz="2000" dirty="0" smtClean="0"/>
          </a:p>
          <a:p>
            <a:pPr algn="just">
              <a:lnSpc>
                <a:spcPct val="90000"/>
              </a:lnSpc>
            </a:pPr>
            <a:endParaRPr lang="tr-TR" altLang="en-US" sz="2000" dirty="0"/>
          </a:p>
          <a:p>
            <a:pPr algn="just">
              <a:lnSpc>
                <a:spcPct val="90000"/>
              </a:lnSpc>
            </a:pPr>
            <a:r>
              <a:rPr lang="tr-TR" altLang="en-US" sz="2000" dirty="0" smtClean="0"/>
              <a:t>Her </a:t>
            </a:r>
            <a:r>
              <a:rPr lang="tr-TR" altLang="en-US" sz="2000" dirty="0"/>
              <a:t>okulda 3 kişiden oluşan Bina Komisyon Üyeleri okulun idarecilerinden </a:t>
            </a:r>
            <a:r>
              <a:rPr lang="tr-TR" altLang="en-US" sz="2000" dirty="0" smtClean="0"/>
              <a:t>eksik kalması durumunda okulun kadrolu öğretmenlerinden tamamlanarak görevlendirme yapılmıştır.</a:t>
            </a:r>
          </a:p>
        </p:txBody>
      </p:sp>
      <p:pic>
        <p:nvPicPr>
          <p:cNvPr id="22532" name="Resim 3">
            <a:extLst>
              <a:ext uri="{FF2B5EF4-FFF2-40B4-BE49-F238E27FC236}">
                <a16:creationId xmlns="" xmlns:a16="http://schemas.microsoft.com/office/drawing/2014/main" id="{9C50FF17-CF0D-4379-9398-8F5100517F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Metin kutusu 4">
            <a:extLst>
              <a:ext uri="{FF2B5EF4-FFF2-40B4-BE49-F238E27FC236}">
                <a16:creationId xmlns="" xmlns:a16="http://schemas.microsoft.com/office/drawing/2014/main" id="{F6C5EB08-569B-4430-BE06-F02258A2ED78}"/>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1">
            <a:extLst>
              <a:ext uri="{FF2B5EF4-FFF2-40B4-BE49-F238E27FC236}">
                <a16:creationId xmlns="" xmlns:a16="http://schemas.microsoft.com/office/drawing/2014/main" id="{A71D7797-0277-4207-B3BF-5EECB6050C81}"/>
              </a:ext>
            </a:extLst>
          </p:cNvPr>
          <p:cNvSpPr>
            <a:spLocks noGrp="1" noChangeArrowheads="1"/>
          </p:cNvSpPr>
          <p:nvPr>
            <p:ph type="title"/>
          </p:nvPr>
        </p:nvSpPr>
        <p:spPr>
          <a:xfrm>
            <a:off x="2055813" y="1654175"/>
            <a:ext cx="8910637" cy="744538"/>
          </a:xfrm>
        </p:spPr>
        <p:txBody>
          <a:bodyPr/>
          <a:lstStyle/>
          <a:p>
            <a:r>
              <a:rPr lang="tr-TR" altLang="en-US" sz="2400" b="1"/>
              <a:t>Görevlendirme ve Ücret Tahakkuk İşlemleri</a:t>
            </a:r>
          </a:p>
        </p:txBody>
      </p:sp>
      <p:sp>
        <p:nvSpPr>
          <p:cNvPr id="68611" name="İçerik Yer Tutucusu 3">
            <a:extLst>
              <a:ext uri="{FF2B5EF4-FFF2-40B4-BE49-F238E27FC236}">
                <a16:creationId xmlns="" xmlns:a16="http://schemas.microsoft.com/office/drawing/2014/main" id="{8D89FFD7-334A-4F41-87B1-B262B7898684}"/>
              </a:ext>
            </a:extLst>
          </p:cNvPr>
          <p:cNvSpPr>
            <a:spLocks noGrp="1" noChangeArrowheads="1"/>
          </p:cNvSpPr>
          <p:nvPr>
            <p:ph idx="1"/>
          </p:nvPr>
        </p:nvSpPr>
        <p:spPr>
          <a:xfrm>
            <a:off x="1849438" y="2670175"/>
            <a:ext cx="8915400" cy="3224213"/>
          </a:xfrm>
        </p:spPr>
        <p:txBody>
          <a:bodyPr/>
          <a:lstStyle/>
          <a:p>
            <a:pPr algn="just"/>
            <a:r>
              <a:rPr lang="tr-TR" altLang="en-US"/>
              <a:t>Bu sınavda görev yapacak </a:t>
            </a:r>
            <a:r>
              <a:rPr lang="tr-TR" altLang="en-US" b="1"/>
              <a:t>bina sınav komisyonu başkan ve üyeleri, salon başkanları, gözetmenler, yardımcı engelli gözetmenleri ile yedek salon görevlilerine</a:t>
            </a:r>
            <a:r>
              <a:rPr lang="tr-TR" altLang="en-US"/>
              <a:t> ait sınav ücretleri </a:t>
            </a:r>
            <a:r>
              <a:rPr lang="tr-TR" altLang="en-US" b="1"/>
              <a:t>Kamu Harcama Ve Muhasebe Bilişim Sisteminden (KBS),</a:t>
            </a:r>
            <a:endParaRPr lang="tr-TR" altLang="en-US"/>
          </a:p>
          <a:p>
            <a:pPr algn="just"/>
            <a:r>
              <a:rPr lang="tr-TR" altLang="en-US"/>
              <a:t>Diğer sınav görevlilerine ait ücretler ise Bakanlığımız Döner Sermaye İşletmesi tarafından ödenecektir. Bu sınavda görev alacak personele ödenecek sınav ücretlerinin Haziran ayı aylık katsayısı üzerinden ödenebilmesi için ücret tahakkuk işlemlerinin </a:t>
            </a:r>
            <a:r>
              <a:rPr lang="tr-TR" altLang="en-US" b="1"/>
              <a:t>en kısa sürede </a:t>
            </a:r>
            <a:r>
              <a:rPr lang="tr-TR" altLang="en-US"/>
              <a:t>tamamlanması gerekmektedir.</a:t>
            </a:r>
          </a:p>
          <a:p>
            <a:pPr algn="just"/>
            <a:endParaRPr lang="tr-TR" altLang="en-US" b="1"/>
          </a:p>
        </p:txBody>
      </p:sp>
      <p:pic>
        <p:nvPicPr>
          <p:cNvPr id="68612" name="Resim 4">
            <a:extLst>
              <a:ext uri="{FF2B5EF4-FFF2-40B4-BE49-F238E27FC236}">
                <a16:creationId xmlns="" xmlns:a16="http://schemas.microsoft.com/office/drawing/2014/main" id="{5B974132-F720-4396-A4E9-F807EF07254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3" name="Metin kutusu 5">
            <a:extLst>
              <a:ext uri="{FF2B5EF4-FFF2-40B4-BE49-F238E27FC236}">
                <a16:creationId xmlns="" xmlns:a16="http://schemas.microsoft.com/office/drawing/2014/main" id="{8FEC817A-86A3-4061-8BB8-A24A556E660B}"/>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Unvan 1">
            <a:extLst>
              <a:ext uri="{FF2B5EF4-FFF2-40B4-BE49-F238E27FC236}">
                <a16:creationId xmlns="" xmlns:a16="http://schemas.microsoft.com/office/drawing/2014/main" id="{98DA42D5-17CD-4EE8-B61F-285804F8C599}"/>
              </a:ext>
            </a:extLst>
          </p:cNvPr>
          <p:cNvSpPr>
            <a:spLocks noGrp="1" noChangeArrowheads="1"/>
          </p:cNvSpPr>
          <p:nvPr>
            <p:ph type="title"/>
          </p:nvPr>
        </p:nvSpPr>
        <p:spPr>
          <a:xfrm>
            <a:off x="2170113" y="722313"/>
            <a:ext cx="8912225" cy="744537"/>
          </a:xfrm>
        </p:spPr>
        <p:txBody>
          <a:bodyPr/>
          <a:lstStyle/>
          <a:p>
            <a:r>
              <a:rPr lang="tr-TR" altLang="en-US" sz="2400" b="1"/>
              <a:t>Görevlendirme ve Ücret Tahakkuk İşlemleri</a:t>
            </a:r>
          </a:p>
        </p:txBody>
      </p:sp>
      <p:sp>
        <p:nvSpPr>
          <p:cNvPr id="69635" name="İçerik Yer Tutucusu 3">
            <a:extLst>
              <a:ext uri="{FF2B5EF4-FFF2-40B4-BE49-F238E27FC236}">
                <a16:creationId xmlns="" xmlns:a16="http://schemas.microsoft.com/office/drawing/2014/main" id="{AC221B49-A0A4-4DEF-880D-A7C2B1B941B5}"/>
              </a:ext>
            </a:extLst>
          </p:cNvPr>
          <p:cNvSpPr>
            <a:spLocks noGrp="1" noChangeArrowheads="1"/>
          </p:cNvSpPr>
          <p:nvPr>
            <p:ph idx="1"/>
          </p:nvPr>
        </p:nvSpPr>
        <p:spPr>
          <a:xfrm>
            <a:off x="2284413" y="1323975"/>
            <a:ext cx="8915400" cy="5334000"/>
          </a:xfrm>
        </p:spPr>
        <p:txBody>
          <a:bodyPr>
            <a:normAutofit/>
          </a:bodyPr>
          <a:lstStyle/>
          <a:p>
            <a:pPr algn="just"/>
            <a:r>
              <a:rPr lang="tr-TR" altLang="en-US"/>
              <a:t>Bu sınavda sınav binası olarak özel okullar ve geçici eğitim merkezlerin kullanılmaya başlanması ve bina komisyonu olarak bu kurum dışından  personel görevlendirilmesi nedeniyle veri girişi için kişisel şifrelere yetki verilmesi zorunluluğu doğmuştur.</a:t>
            </a:r>
          </a:p>
          <a:p>
            <a:pPr algn="just"/>
            <a:r>
              <a:rPr lang="tr-TR" altLang="en-US"/>
              <a:t>Mebbis sistemine kişisel şifrelerle giriş yapıldığında ana menüde Merkezi Sınav Modülü görülecektir.</a:t>
            </a:r>
          </a:p>
          <a:p>
            <a:pPr algn="just"/>
            <a:endParaRPr lang="tr-TR" altLang="en-US"/>
          </a:p>
          <a:p>
            <a:pPr algn="just"/>
            <a:endParaRPr lang="tr-TR" altLang="en-US"/>
          </a:p>
          <a:p>
            <a:pPr algn="just"/>
            <a:endParaRPr lang="tr-TR" altLang="en-US"/>
          </a:p>
          <a:p>
            <a:pPr algn="just"/>
            <a:r>
              <a:rPr lang="tr-TR" altLang="en-US"/>
              <a:t>Bu </a:t>
            </a:r>
            <a:r>
              <a:rPr lang="tr-TR" altLang="en-US" b="1" u="sng"/>
              <a:t>menü tüm personelde görülecek</a:t>
            </a:r>
            <a:r>
              <a:rPr lang="tr-TR" altLang="en-US"/>
              <a:t> olup, </a:t>
            </a:r>
            <a:r>
              <a:rPr lang="tr-TR" altLang="en-US" b="1" u="sng"/>
              <a:t>burayı sadece bina komisyonunda görevli personel kullanabilecektir</a:t>
            </a:r>
            <a:r>
              <a:rPr lang="tr-TR" altLang="en-US"/>
              <a:t>. Görevli olunan kurum bilgileri otomatik olarak belirecektir. </a:t>
            </a:r>
          </a:p>
          <a:p>
            <a:pPr algn="just"/>
            <a:r>
              <a:rPr lang="tr-TR" altLang="en-US"/>
              <a:t>Devlet kurumlarının daha önce kullanmakta olduğu veri giriş ekranları aynen devam etmektedir, bu sınava özel, ek olarak kişisel şifrelere yetki verilmiştir. </a:t>
            </a:r>
          </a:p>
        </p:txBody>
      </p:sp>
      <p:pic>
        <p:nvPicPr>
          <p:cNvPr id="69636" name="Resim 1" descr="image001">
            <a:extLst>
              <a:ext uri="{FF2B5EF4-FFF2-40B4-BE49-F238E27FC236}">
                <a16:creationId xmlns="" xmlns:a16="http://schemas.microsoft.com/office/drawing/2014/main" id="{EDA4F0A6-EB20-4708-BEB7-14D7C1EA5F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3243263"/>
            <a:ext cx="31051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37" name="Resim 4">
            <a:extLst>
              <a:ext uri="{FF2B5EF4-FFF2-40B4-BE49-F238E27FC236}">
                <a16:creationId xmlns="" xmlns:a16="http://schemas.microsoft.com/office/drawing/2014/main" id="{770CD619-D7EA-4FE4-AE01-ED7BF5ABB78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8" name="Metin kutusu 5">
            <a:extLst>
              <a:ext uri="{FF2B5EF4-FFF2-40B4-BE49-F238E27FC236}">
                <a16:creationId xmlns="" xmlns:a16="http://schemas.microsoft.com/office/drawing/2014/main" id="{76271F78-D8E3-4C3A-8307-42A6AD2B0EAB}"/>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Unvan 1">
            <a:extLst>
              <a:ext uri="{FF2B5EF4-FFF2-40B4-BE49-F238E27FC236}">
                <a16:creationId xmlns="" xmlns:a16="http://schemas.microsoft.com/office/drawing/2014/main" id="{78CBCACF-2C28-4EE0-A38D-E45182563F27}"/>
              </a:ext>
            </a:extLst>
          </p:cNvPr>
          <p:cNvSpPr>
            <a:spLocks noGrp="1" noChangeArrowheads="1"/>
          </p:cNvSpPr>
          <p:nvPr>
            <p:ph type="title"/>
          </p:nvPr>
        </p:nvSpPr>
        <p:spPr>
          <a:xfrm>
            <a:off x="2170113" y="722313"/>
            <a:ext cx="8912225" cy="744537"/>
          </a:xfrm>
        </p:spPr>
        <p:txBody>
          <a:bodyPr/>
          <a:lstStyle/>
          <a:p>
            <a:r>
              <a:rPr lang="tr-TR" altLang="en-US" sz="2400" b="1"/>
              <a:t>Görevlendirme ve Ücret Tahakkuk İşlemleri</a:t>
            </a:r>
          </a:p>
        </p:txBody>
      </p:sp>
      <p:sp>
        <p:nvSpPr>
          <p:cNvPr id="70659" name="İçerik Yer Tutucusu 3">
            <a:extLst>
              <a:ext uri="{FF2B5EF4-FFF2-40B4-BE49-F238E27FC236}">
                <a16:creationId xmlns="" xmlns:a16="http://schemas.microsoft.com/office/drawing/2014/main" id="{2665BD1F-3AE5-4D66-BF42-75238E370687}"/>
              </a:ext>
            </a:extLst>
          </p:cNvPr>
          <p:cNvSpPr>
            <a:spLocks noGrp="1" noChangeArrowheads="1"/>
          </p:cNvSpPr>
          <p:nvPr>
            <p:ph idx="1"/>
          </p:nvPr>
        </p:nvSpPr>
        <p:spPr>
          <a:xfrm>
            <a:off x="2098675" y="1349375"/>
            <a:ext cx="9545638" cy="5006975"/>
          </a:xfrm>
        </p:spPr>
        <p:txBody>
          <a:bodyPr>
            <a:normAutofit/>
          </a:bodyPr>
          <a:lstStyle/>
          <a:p>
            <a:r>
              <a:rPr lang="tr-TR" altLang="en-US"/>
              <a:t>Kişisel şifre ile giriş yapıldığında bina komisyonunda görevli personel için 3 ekran görünecektir. </a:t>
            </a:r>
          </a:p>
          <a:p>
            <a:endParaRPr lang="tr-TR" altLang="en-US"/>
          </a:p>
          <a:p>
            <a:endParaRPr lang="tr-TR" altLang="en-US"/>
          </a:p>
          <a:p>
            <a:endParaRPr lang="tr-TR" altLang="en-US"/>
          </a:p>
          <a:p>
            <a:endParaRPr lang="tr-TR" altLang="en-US"/>
          </a:p>
          <a:p>
            <a:endParaRPr lang="tr-TR" altLang="en-US"/>
          </a:p>
          <a:p>
            <a:endParaRPr lang="tr-TR" altLang="en-US"/>
          </a:p>
          <a:p>
            <a:endParaRPr lang="tr-TR" altLang="en-US"/>
          </a:p>
          <a:p>
            <a:endParaRPr lang="tr-TR" altLang="en-US"/>
          </a:p>
          <a:p>
            <a:r>
              <a:rPr lang="tr-TR" altLang="en-US"/>
              <a:t>Bu ekranlarda işlemler ile bilgiler ve duyurular eklenmiştir.  </a:t>
            </a:r>
          </a:p>
          <a:p>
            <a:r>
              <a:rPr lang="tr-TR" altLang="en-US" b="1"/>
              <a:t>Sınav günü veri giriş işlemlerinin tamamlanması konusunda bina komisyonlarının titizlikle işlem yapması önemlidir.</a:t>
            </a:r>
          </a:p>
        </p:txBody>
      </p:sp>
      <p:pic>
        <p:nvPicPr>
          <p:cNvPr id="70660" name="Resim 2">
            <a:extLst>
              <a:ext uri="{FF2B5EF4-FFF2-40B4-BE49-F238E27FC236}">
                <a16:creationId xmlns="" xmlns:a16="http://schemas.microsoft.com/office/drawing/2014/main" id="{10B0AF7F-7B6A-4214-B4A6-B60034681F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213" y="2068513"/>
            <a:ext cx="5819775"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1" name="Resim 4">
            <a:extLst>
              <a:ext uri="{FF2B5EF4-FFF2-40B4-BE49-F238E27FC236}">
                <a16:creationId xmlns="" xmlns:a16="http://schemas.microsoft.com/office/drawing/2014/main" id="{76FF43AD-584A-44CE-A50D-E360B457915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2" name="Metin kutusu 5">
            <a:extLst>
              <a:ext uri="{FF2B5EF4-FFF2-40B4-BE49-F238E27FC236}">
                <a16:creationId xmlns="" xmlns:a16="http://schemas.microsoft.com/office/drawing/2014/main" id="{0E01DE8C-8080-4DE4-B56B-957EBF53C8CE}"/>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E9272ACA-5676-46FD-B29B-24CA547ACD77}"/>
              </a:ext>
            </a:extLst>
          </p:cNvPr>
          <p:cNvSpPr>
            <a:spLocks noGrp="1"/>
          </p:cNvSpPr>
          <p:nvPr>
            <p:ph type="title"/>
          </p:nvPr>
        </p:nvSpPr>
        <p:spPr>
          <a:xfrm>
            <a:off x="2554288" y="2509838"/>
            <a:ext cx="8912225" cy="1281112"/>
          </a:xfrm>
        </p:spPr>
        <p:txBody>
          <a:bodyPr>
            <a:normAutofit fontScale="90000"/>
          </a:bodyPr>
          <a:lstStyle/>
          <a:p>
            <a:pPr algn="ctr"/>
            <a:r>
              <a:rPr lang="tr-TR" altLang="en-US" sz="3200" b="1">
                <a:solidFill>
                  <a:srgbClr val="FF0000"/>
                </a:solidFill>
              </a:rPr>
              <a:t>Sınavdan Sonra Yapılacak İşlemlerde</a:t>
            </a:r>
            <a:br>
              <a:rPr lang="tr-TR" altLang="en-US" sz="3200" b="1">
                <a:solidFill>
                  <a:srgbClr val="FF0000"/>
                </a:solidFill>
              </a:rPr>
            </a:br>
            <a:r>
              <a:rPr lang="tr-TR" altLang="en-US" sz="3200" b="1">
                <a:solidFill>
                  <a:srgbClr val="FF0000"/>
                </a:solidFill>
              </a:rPr>
              <a:t>Dikkat Edilecek Hususlar</a:t>
            </a:r>
            <a:br>
              <a:rPr lang="tr-TR" altLang="en-US" sz="3200" b="1">
                <a:solidFill>
                  <a:srgbClr val="FF0000"/>
                </a:solidFill>
              </a:rPr>
            </a:br>
            <a:r>
              <a:rPr lang="tr-TR" altLang="en-US" sz="3200" b="1">
                <a:solidFill>
                  <a:srgbClr val="FF0000"/>
                </a:solidFill>
              </a:rPr>
              <a:t>ÖNEMLİ !!!</a:t>
            </a:r>
          </a:p>
        </p:txBody>
      </p:sp>
      <p:pic>
        <p:nvPicPr>
          <p:cNvPr id="71683" name="Resim 2">
            <a:extLst>
              <a:ext uri="{FF2B5EF4-FFF2-40B4-BE49-F238E27FC236}">
                <a16:creationId xmlns="" xmlns:a16="http://schemas.microsoft.com/office/drawing/2014/main" id="{6364D4E8-53DD-41F4-A0FC-DFF522297C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4" name="Metin kutusu 3">
            <a:extLst>
              <a:ext uri="{FF2B5EF4-FFF2-40B4-BE49-F238E27FC236}">
                <a16:creationId xmlns="" xmlns:a16="http://schemas.microsoft.com/office/drawing/2014/main" id="{273AAC6B-5A18-49B7-8D86-01C358671BDB}"/>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Unvan 1">
            <a:extLst>
              <a:ext uri="{FF2B5EF4-FFF2-40B4-BE49-F238E27FC236}">
                <a16:creationId xmlns="" xmlns:a16="http://schemas.microsoft.com/office/drawing/2014/main" id="{8E702FD7-3F8A-4475-BA88-30729E6AE386}"/>
              </a:ext>
            </a:extLst>
          </p:cNvPr>
          <p:cNvSpPr>
            <a:spLocks noGrp="1" noChangeArrowheads="1"/>
          </p:cNvSpPr>
          <p:nvPr>
            <p:ph type="title"/>
          </p:nvPr>
        </p:nvSpPr>
        <p:spPr>
          <a:xfrm>
            <a:off x="2135188" y="849313"/>
            <a:ext cx="8912225" cy="744537"/>
          </a:xfrm>
        </p:spPr>
        <p:txBody>
          <a:bodyPr/>
          <a:lstStyle/>
          <a:p>
            <a:r>
              <a:rPr lang="tr-TR" altLang="en-US" sz="2400" b="1"/>
              <a:t>Dikkat Edilecek Hususlar</a:t>
            </a:r>
          </a:p>
        </p:txBody>
      </p:sp>
      <p:sp>
        <p:nvSpPr>
          <p:cNvPr id="72707" name="İçerik Yer Tutucusu 3">
            <a:extLst>
              <a:ext uri="{FF2B5EF4-FFF2-40B4-BE49-F238E27FC236}">
                <a16:creationId xmlns="" xmlns:a16="http://schemas.microsoft.com/office/drawing/2014/main" id="{36FC1CCA-B4D0-4A75-8277-3A73AD74F97F}"/>
              </a:ext>
            </a:extLst>
          </p:cNvPr>
          <p:cNvSpPr>
            <a:spLocks noGrp="1" noChangeArrowheads="1"/>
          </p:cNvSpPr>
          <p:nvPr>
            <p:ph idx="1"/>
          </p:nvPr>
        </p:nvSpPr>
        <p:spPr>
          <a:xfrm>
            <a:off x="2268538" y="1524000"/>
            <a:ext cx="8915400" cy="5334000"/>
          </a:xfrm>
        </p:spPr>
        <p:txBody>
          <a:bodyPr>
            <a:normAutofit/>
          </a:bodyPr>
          <a:lstStyle/>
          <a:p>
            <a:pPr algn="just"/>
            <a:r>
              <a:rPr lang="tr-TR" altLang="en-US" dirty="0"/>
              <a:t>Sınav bittikten sonra MEBBİS Bina Bilgi girişine (Salon Başkanı, gözetmen, yedek gözetmen) gibi değişiklikler yapıldıktan sonra, hiçbir değişiklik yapılmasa bile modülün üst sol </a:t>
            </a:r>
            <a:r>
              <a:rPr lang="tr-TR" altLang="en-US" b="1" dirty="0">
                <a:solidFill>
                  <a:srgbClr val="FF0000"/>
                </a:solidFill>
              </a:rPr>
              <a:t>tarafından KAYDET butonuna 1 kere basılması gerekmektedir.</a:t>
            </a:r>
          </a:p>
          <a:p>
            <a:pPr algn="just"/>
            <a:r>
              <a:rPr lang="tr-TR" altLang="en-US" dirty="0">
                <a:solidFill>
                  <a:schemeClr val="tx1"/>
                </a:solidFill>
              </a:rPr>
              <a:t>Aksi takdirde göreve gelen öğretmenler cezalı duruma düşer ve ücret alamazlar.</a:t>
            </a:r>
          </a:p>
          <a:p>
            <a:pPr algn="just"/>
            <a:r>
              <a:rPr lang="tr-TR" altLang="en-US" dirty="0">
                <a:solidFill>
                  <a:schemeClr val="tx1"/>
                </a:solidFill>
              </a:rPr>
              <a:t>Sınav sonunda okul komisyon başkanları </a:t>
            </a:r>
            <a:r>
              <a:rPr lang="tr-TR" altLang="en-US" dirty="0" err="1">
                <a:solidFill>
                  <a:schemeClr val="tx1"/>
                </a:solidFill>
              </a:rPr>
              <a:t>Mebbis</a:t>
            </a:r>
            <a:r>
              <a:rPr lang="tr-TR" altLang="en-US" dirty="0">
                <a:solidFill>
                  <a:schemeClr val="tx1"/>
                </a:solidFill>
              </a:rPr>
              <a:t> Tahakkuk Sistemine:</a:t>
            </a:r>
          </a:p>
          <a:p>
            <a:pPr lvl="1" algn="just"/>
            <a:r>
              <a:rPr lang="tr-TR" altLang="en-US" dirty="0">
                <a:solidFill>
                  <a:schemeClr val="tx1"/>
                </a:solidFill>
              </a:rPr>
              <a:t>Bina Sınav Sorumlusu (İl Temsilcisi) (Özel Okullarda Girilmeyecek)</a:t>
            </a:r>
          </a:p>
          <a:p>
            <a:pPr lvl="1" algn="just"/>
            <a:r>
              <a:rPr lang="tr-TR" altLang="en-US" dirty="0">
                <a:solidFill>
                  <a:schemeClr val="tx1"/>
                </a:solidFill>
              </a:rPr>
              <a:t>Hizmetli (özel okullar girmeyecek), resmi okullarda sistemdeki sayıya göre girilecek</a:t>
            </a:r>
          </a:p>
          <a:p>
            <a:pPr algn="just"/>
            <a:r>
              <a:rPr lang="tr-TR" altLang="en-US" dirty="0" smtClean="0">
                <a:solidFill>
                  <a:schemeClr val="tx1"/>
                </a:solidFill>
              </a:rPr>
              <a:t>Sınav </a:t>
            </a:r>
            <a:r>
              <a:rPr lang="tr-TR" altLang="en-US" dirty="0">
                <a:solidFill>
                  <a:schemeClr val="tx1"/>
                </a:solidFill>
              </a:rPr>
              <a:t>merkezleri Komisyon başkanı ve üyeleri sınav saatinden 2 saat önce okulda hazır olacak.</a:t>
            </a:r>
          </a:p>
          <a:p>
            <a:pPr algn="just"/>
            <a:r>
              <a:rPr lang="tr-TR" altLang="en-US" dirty="0">
                <a:solidFill>
                  <a:schemeClr val="tx1"/>
                </a:solidFill>
              </a:rPr>
              <a:t>Soru kitapçıkları Komisyon başkanı ve üyeleri tarafından teslim alınacak.</a:t>
            </a:r>
          </a:p>
        </p:txBody>
      </p:sp>
      <p:pic>
        <p:nvPicPr>
          <p:cNvPr id="72708" name="Resim 4">
            <a:extLst>
              <a:ext uri="{FF2B5EF4-FFF2-40B4-BE49-F238E27FC236}">
                <a16:creationId xmlns="" xmlns:a16="http://schemas.microsoft.com/office/drawing/2014/main" id="{7AB1770D-D51A-45B2-A478-AD12C68C14C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9" name="Metin kutusu 5">
            <a:extLst>
              <a:ext uri="{FF2B5EF4-FFF2-40B4-BE49-F238E27FC236}">
                <a16:creationId xmlns="" xmlns:a16="http://schemas.microsoft.com/office/drawing/2014/main" id="{723C5152-99B0-4DEC-B48B-680DA68B4D3F}"/>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Unvan 1">
            <a:extLst>
              <a:ext uri="{FF2B5EF4-FFF2-40B4-BE49-F238E27FC236}">
                <a16:creationId xmlns="" xmlns:a16="http://schemas.microsoft.com/office/drawing/2014/main" id="{5BFCD085-91EA-4209-BC7E-CA0AA247B159}"/>
              </a:ext>
            </a:extLst>
          </p:cNvPr>
          <p:cNvSpPr>
            <a:spLocks noGrp="1" noChangeArrowheads="1"/>
          </p:cNvSpPr>
          <p:nvPr>
            <p:ph type="title"/>
          </p:nvPr>
        </p:nvSpPr>
        <p:spPr>
          <a:xfrm>
            <a:off x="2170113" y="2052638"/>
            <a:ext cx="8912225" cy="746125"/>
          </a:xfrm>
        </p:spPr>
        <p:txBody>
          <a:bodyPr/>
          <a:lstStyle/>
          <a:p>
            <a:r>
              <a:rPr lang="tr-TR" altLang="en-US" sz="2400" b="1"/>
              <a:t>Dikkat Edilecek Hususlar</a:t>
            </a:r>
          </a:p>
        </p:txBody>
      </p:sp>
      <p:sp>
        <p:nvSpPr>
          <p:cNvPr id="4" name="İçerik Yer Tutucusu 3">
            <a:extLst>
              <a:ext uri="{FF2B5EF4-FFF2-40B4-BE49-F238E27FC236}">
                <a16:creationId xmlns="" xmlns:a16="http://schemas.microsoft.com/office/drawing/2014/main" id="{CCC13DE8-9B84-4EDB-8B6D-97FEA7A890FF}"/>
              </a:ext>
            </a:extLst>
          </p:cNvPr>
          <p:cNvSpPr>
            <a:spLocks noGrp="1"/>
          </p:cNvSpPr>
          <p:nvPr>
            <p:ph idx="1"/>
          </p:nvPr>
        </p:nvSpPr>
        <p:spPr>
          <a:xfrm>
            <a:off x="2166938" y="3205163"/>
            <a:ext cx="8915400" cy="2754312"/>
          </a:xfrm>
        </p:spPr>
        <p:txBody>
          <a:bodyPr rtlCol="0">
            <a:normAutofit/>
          </a:bodyPr>
          <a:lstStyle/>
          <a:p>
            <a:pPr algn="just" fontAlgn="auto">
              <a:spcAft>
                <a:spcPts val="0"/>
              </a:spcAft>
              <a:buFont typeface="Wingdings 3" charset="2"/>
              <a:buChar char=""/>
              <a:defRPr/>
            </a:pPr>
            <a:r>
              <a:rPr lang="tr-TR" dirty="0">
                <a:solidFill>
                  <a:schemeClr val="tx1"/>
                </a:solidFill>
              </a:rPr>
              <a:t>Sınavdan sonra görev alan sınav komisyonları (Salon Başkanı, Gözetmen ve yedek gözetmen) </a:t>
            </a:r>
            <a:r>
              <a:rPr lang="tr-TR" dirty="0" err="1">
                <a:solidFill>
                  <a:schemeClr val="tx1"/>
                </a:solidFill>
              </a:rPr>
              <a:t>nın</a:t>
            </a:r>
            <a:r>
              <a:rPr lang="tr-TR" dirty="0">
                <a:solidFill>
                  <a:schemeClr val="tx1"/>
                </a:solidFill>
              </a:rPr>
              <a:t> sınav görevleri sınav komisyon başkanı görevine geldiğini işaretleyip kaydettikten sonra kadrolarının olduğu okulu görev ücreti için bilgilendirmeleri gerekmektedir. </a:t>
            </a:r>
          </a:p>
          <a:p>
            <a:pPr algn="just" fontAlgn="auto">
              <a:spcAft>
                <a:spcPts val="0"/>
              </a:spcAft>
              <a:buFont typeface="Wingdings 3" charset="2"/>
              <a:buChar char=""/>
              <a:defRPr/>
            </a:pPr>
            <a:r>
              <a:rPr lang="tr-TR" dirty="0">
                <a:solidFill>
                  <a:schemeClr val="tx1"/>
                </a:solidFill>
              </a:rPr>
              <a:t>İl Temsilcisi Raporu sisteme aynı gün girilerek kaydedilmesi gerekmektedir.</a:t>
            </a:r>
          </a:p>
          <a:p>
            <a:pPr algn="just" fontAlgn="auto">
              <a:spcAft>
                <a:spcPts val="0"/>
              </a:spcAft>
              <a:buFont typeface="Wingdings 3" charset="2"/>
              <a:buChar char=""/>
              <a:defRPr/>
            </a:pPr>
            <a:r>
              <a:rPr lang="tr-TR" dirty="0">
                <a:solidFill>
                  <a:schemeClr val="tx1"/>
                </a:solidFill>
              </a:rPr>
              <a:t>Sınav görevine geç kalan yada gelmeyen öğretmenin sınav öncesi okulda olması gereken saatten sonra aldığı rapor </a:t>
            </a:r>
            <a:r>
              <a:rPr lang="tr-TR" b="1" dirty="0">
                <a:solidFill>
                  <a:schemeClr val="tx1"/>
                </a:solidFill>
              </a:rPr>
              <a:t>geçersiz</a:t>
            </a:r>
            <a:r>
              <a:rPr lang="tr-TR" dirty="0">
                <a:solidFill>
                  <a:schemeClr val="tx1"/>
                </a:solidFill>
              </a:rPr>
              <a:t> olacaktır.</a:t>
            </a:r>
          </a:p>
          <a:p>
            <a:pPr marL="0" indent="0" algn="just" fontAlgn="auto">
              <a:spcAft>
                <a:spcPts val="0"/>
              </a:spcAft>
              <a:buFont typeface="Wingdings 3" charset="2"/>
              <a:buNone/>
              <a:defRPr/>
            </a:pPr>
            <a:endParaRPr lang="tr-TR" dirty="0">
              <a:solidFill>
                <a:schemeClr val="tx1"/>
              </a:solidFill>
            </a:endParaRPr>
          </a:p>
        </p:txBody>
      </p:sp>
      <p:pic>
        <p:nvPicPr>
          <p:cNvPr id="73732" name="Resim 4">
            <a:extLst>
              <a:ext uri="{FF2B5EF4-FFF2-40B4-BE49-F238E27FC236}">
                <a16:creationId xmlns="" xmlns:a16="http://schemas.microsoft.com/office/drawing/2014/main" id="{0A32BE4E-E7F0-499D-B6D1-7C4A8110012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Metin kutusu 5">
            <a:extLst>
              <a:ext uri="{FF2B5EF4-FFF2-40B4-BE49-F238E27FC236}">
                <a16:creationId xmlns="" xmlns:a16="http://schemas.microsoft.com/office/drawing/2014/main" id="{B3378B25-F1A7-4966-AF21-35E538DC45C2}"/>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Unvan 1">
            <a:extLst>
              <a:ext uri="{FF2B5EF4-FFF2-40B4-BE49-F238E27FC236}">
                <a16:creationId xmlns="" xmlns:a16="http://schemas.microsoft.com/office/drawing/2014/main" id="{077D0F84-B22A-49E3-8C23-2BBEB077EA15}"/>
              </a:ext>
            </a:extLst>
          </p:cNvPr>
          <p:cNvSpPr>
            <a:spLocks noGrp="1" noChangeArrowheads="1"/>
          </p:cNvSpPr>
          <p:nvPr>
            <p:ph type="title"/>
          </p:nvPr>
        </p:nvSpPr>
        <p:spPr>
          <a:xfrm>
            <a:off x="2170113" y="722313"/>
            <a:ext cx="8912225" cy="744537"/>
          </a:xfrm>
        </p:spPr>
        <p:txBody>
          <a:bodyPr/>
          <a:lstStyle/>
          <a:p>
            <a:r>
              <a:rPr lang="tr-TR" altLang="en-US" sz="2400" b="1"/>
              <a:t>DİKKAT !!!</a:t>
            </a:r>
          </a:p>
        </p:txBody>
      </p:sp>
      <p:sp>
        <p:nvSpPr>
          <p:cNvPr id="4" name="İçerik Yer Tutucusu 3">
            <a:extLst>
              <a:ext uri="{FF2B5EF4-FFF2-40B4-BE49-F238E27FC236}">
                <a16:creationId xmlns="" xmlns:a16="http://schemas.microsoft.com/office/drawing/2014/main" id="{C566C01A-86E7-4DB0-A7AF-284F92DB72DA}"/>
              </a:ext>
            </a:extLst>
          </p:cNvPr>
          <p:cNvSpPr>
            <a:spLocks noGrp="1"/>
          </p:cNvSpPr>
          <p:nvPr>
            <p:ph idx="1"/>
          </p:nvPr>
        </p:nvSpPr>
        <p:spPr>
          <a:xfrm>
            <a:off x="2084388" y="1314450"/>
            <a:ext cx="9888537" cy="5324475"/>
          </a:xfrm>
        </p:spPr>
        <p:txBody>
          <a:bodyPr>
            <a:normAutofit/>
          </a:bodyPr>
          <a:lstStyle/>
          <a:p>
            <a:pPr>
              <a:lnSpc>
                <a:spcPct val="90000"/>
              </a:lnSpc>
            </a:pPr>
            <a:r>
              <a:rPr lang="tr-TR" altLang="en-US" dirty="0"/>
              <a:t>Lütfen topuklu, ses çıkaran ayakkabı giymeyiniz.</a:t>
            </a:r>
          </a:p>
          <a:p>
            <a:pPr>
              <a:lnSpc>
                <a:spcPct val="90000"/>
              </a:lnSpc>
            </a:pPr>
            <a:r>
              <a:rPr lang="tr-TR" altLang="en-US" dirty="0"/>
              <a:t>Sınavdan 1 saat önce yapılacak toplantıya mutlaka zamanında gidiniz.</a:t>
            </a:r>
          </a:p>
          <a:p>
            <a:pPr>
              <a:lnSpc>
                <a:spcPct val="90000"/>
              </a:lnSpc>
            </a:pPr>
            <a:r>
              <a:rPr lang="tr-TR" altLang="en-US" dirty="0"/>
              <a:t>Cep telefonu ile sınav binasına girmek için ısrar etmeyiniz.</a:t>
            </a:r>
          </a:p>
          <a:p>
            <a:pPr>
              <a:lnSpc>
                <a:spcPct val="90000"/>
              </a:lnSpc>
            </a:pPr>
            <a:r>
              <a:rPr lang="tr-TR" altLang="en-US" dirty="0"/>
              <a:t>Sınav esnasında görevli arkadaşınız ile konuşmayınız.</a:t>
            </a:r>
          </a:p>
          <a:p>
            <a:pPr>
              <a:lnSpc>
                <a:spcPct val="90000"/>
              </a:lnSpc>
            </a:pPr>
            <a:r>
              <a:rPr lang="tr-TR" altLang="en-US" dirty="0"/>
              <a:t>Sınavdan önce sosyal mesafe için gerekli düzenlemeleri yapınız.</a:t>
            </a:r>
          </a:p>
          <a:p>
            <a:pPr>
              <a:lnSpc>
                <a:spcPct val="90000"/>
              </a:lnSpc>
            </a:pPr>
            <a:r>
              <a:rPr lang="tr-TR" altLang="en-US" dirty="0"/>
              <a:t>Öğrencilerin birbirlerinden her hangi bir araç almasına </a:t>
            </a:r>
            <a:r>
              <a:rPr lang="tr-TR" altLang="en-US" b="1" dirty="0">
                <a:solidFill>
                  <a:srgbClr val="FF0000"/>
                </a:solidFill>
              </a:rPr>
              <a:t>KESİNLİKLE</a:t>
            </a:r>
            <a:r>
              <a:rPr lang="tr-TR" altLang="en-US" dirty="0">
                <a:solidFill>
                  <a:srgbClr val="FF0000"/>
                </a:solidFill>
              </a:rPr>
              <a:t> </a:t>
            </a:r>
            <a:r>
              <a:rPr lang="tr-TR" altLang="en-US" dirty="0"/>
              <a:t>müsaade etmeyiniz.</a:t>
            </a:r>
          </a:p>
          <a:p>
            <a:pPr>
              <a:lnSpc>
                <a:spcPct val="90000"/>
              </a:lnSpc>
            </a:pPr>
            <a:r>
              <a:rPr lang="tr-TR" altLang="en-US" dirty="0"/>
              <a:t>Gerektiği durumlarda mutlaka kendi elleriniz ve öğrencilerin ellerini hemen dezenfekte ediniz.</a:t>
            </a:r>
          </a:p>
          <a:p>
            <a:pPr>
              <a:lnSpc>
                <a:spcPct val="90000"/>
              </a:lnSpc>
            </a:pPr>
            <a:r>
              <a:rPr lang="tr-TR" altLang="en-US" dirty="0"/>
              <a:t>Görev yerinizden ayrılmayınız.</a:t>
            </a:r>
          </a:p>
          <a:p>
            <a:pPr>
              <a:lnSpc>
                <a:spcPct val="90000"/>
              </a:lnSpc>
            </a:pPr>
            <a:r>
              <a:rPr lang="tr-TR" altLang="en-US" dirty="0"/>
              <a:t>Sınıf içerisinde çok gezmeyiniz.</a:t>
            </a:r>
          </a:p>
          <a:p>
            <a:pPr>
              <a:lnSpc>
                <a:spcPct val="90000"/>
              </a:lnSpc>
            </a:pPr>
            <a:r>
              <a:rPr lang="tr-TR" altLang="en-US" dirty="0"/>
              <a:t>Sorular hakkında yorum yapmayınız.</a:t>
            </a:r>
          </a:p>
          <a:p>
            <a:pPr>
              <a:lnSpc>
                <a:spcPct val="90000"/>
              </a:lnSpc>
            </a:pPr>
            <a:r>
              <a:rPr lang="tr-TR" altLang="en-US" dirty="0"/>
              <a:t>Öğrencilerin başında uzun süre beklemeyiniz.</a:t>
            </a:r>
          </a:p>
          <a:p>
            <a:pPr>
              <a:lnSpc>
                <a:spcPct val="90000"/>
              </a:lnSpc>
            </a:pPr>
            <a:r>
              <a:rPr lang="tr-TR" altLang="en-US" dirty="0"/>
              <a:t>Sınav bitince cevap kağıtlarını mutlaka sayarak poşete yerleştiriniz. </a:t>
            </a:r>
            <a:r>
              <a:rPr lang="tr-TR" altLang="en-US" b="1" dirty="0">
                <a:solidFill>
                  <a:srgbClr val="FF0000"/>
                </a:solidFill>
              </a:rPr>
              <a:t>(ÇOK ÖNEMLİ)</a:t>
            </a:r>
          </a:p>
          <a:p>
            <a:pPr>
              <a:lnSpc>
                <a:spcPct val="90000"/>
              </a:lnSpc>
            </a:pPr>
            <a:r>
              <a:rPr lang="tr-TR" altLang="en-US" dirty="0"/>
              <a:t>Poşeti doğru kapatınız, tereddüt yaşıyorsanız mutlaka komisyondan yardım isteyiniz.</a:t>
            </a:r>
          </a:p>
        </p:txBody>
      </p:sp>
      <p:pic>
        <p:nvPicPr>
          <p:cNvPr id="74756" name="Resim 4">
            <a:extLst>
              <a:ext uri="{FF2B5EF4-FFF2-40B4-BE49-F238E27FC236}">
                <a16:creationId xmlns="" xmlns:a16="http://schemas.microsoft.com/office/drawing/2014/main" id="{FD3BF703-3DCD-47E5-8FE6-0357883C91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7" name="Metin kutusu 5">
            <a:extLst>
              <a:ext uri="{FF2B5EF4-FFF2-40B4-BE49-F238E27FC236}">
                <a16:creationId xmlns="" xmlns:a16="http://schemas.microsoft.com/office/drawing/2014/main" id="{549C4179-E224-426A-AA53-98DF9E5C63A5}"/>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İçerik Yer Tutucusu 4">
            <a:extLst>
              <a:ext uri="{FF2B5EF4-FFF2-40B4-BE49-F238E27FC236}">
                <a16:creationId xmlns="" xmlns:a16="http://schemas.microsoft.com/office/drawing/2014/main" id="{7047AD42-731C-4182-A2E1-7903CE3A4FA3}"/>
              </a:ext>
            </a:extLst>
          </p:cNvPr>
          <p:cNvSpPr>
            <a:spLocks noGrp="1" noChangeArrowheads="1"/>
          </p:cNvSpPr>
          <p:nvPr>
            <p:ph idx="1"/>
          </p:nvPr>
        </p:nvSpPr>
        <p:spPr>
          <a:xfrm>
            <a:off x="1055688" y="2273300"/>
            <a:ext cx="10483850" cy="1995488"/>
          </a:xfrm>
        </p:spPr>
        <p:txBody>
          <a:bodyPr/>
          <a:lstStyle/>
          <a:p>
            <a:pPr algn="ctr"/>
            <a:r>
              <a:rPr lang="tr-TR" altLang="en-US" sz="6000" b="1" dirty="0"/>
              <a:t>BÜTÜN ÖĞRENCİLERİMİZE BAŞARILAR DİLERİZ.</a:t>
            </a:r>
          </a:p>
        </p:txBody>
      </p:sp>
      <p:sp>
        <p:nvSpPr>
          <p:cNvPr id="75780" name="Metin kutusu 7">
            <a:extLst>
              <a:ext uri="{FF2B5EF4-FFF2-40B4-BE49-F238E27FC236}">
                <a16:creationId xmlns="" xmlns:a16="http://schemas.microsoft.com/office/drawing/2014/main" id="{567B6FBF-4346-41D4-9582-455049AF9596}"/>
              </a:ext>
            </a:extLst>
          </p:cNvPr>
          <p:cNvSpPr txBox="1">
            <a:spLocks noChangeArrowheads="1"/>
          </p:cNvSpPr>
          <p:nvPr/>
        </p:nvSpPr>
        <p:spPr bwMode="auto">
          <a:xfrm>
            <a:off x="1857375" y="6205538"/>
            <a:ext cx="8477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sz="2000" b="1" dirty="0" smtClean="0"/>
              <a:t>İNCESU İLÇE MİLLİ EĞİTİM MÜDÜRLÜĞÜ</a:t>
            </a:r>
            <a:endParaRPr lang="tr-TR" altLang="en-US" sz="2000" b="1" dirty="0"/>
          </a:p>
        </p:txBody>
      </p:sp>
      <p:pic>
        <p:nvPicPr>
          <p:cNvPr id="75781" name="Resim 9">
            <a:extLst>
              <a:ext uri="{FF2B5EF4-FFF2-40B4-BE49-F238E27FC236}">
                <a16:creationId xmlns="" xmlns:a16="http://schemas.microsoft.com/office/drawing/2014/main" id="{28492289-56EE-4F26-80B1-F29842E31D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3225" y="4846638"/>
            <a:ext cx="1225550"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Unvan 1">
            <a:extLst>
              <a:ext uri="{FF2B5EF4-FFF2-40B4-BE49-F238E27FC236}">
                <a16:creationId xmlns="" xmlns:a16="http://schemas.microsoft.com/office/drawing/2014/main" id="{4E52E982-2127-489D-AD23-47DBADC5F48B}"/>
              </a:ext>
            </a:extLst>
          </p:cNvPr>
          <p:cNvSpPr>
            <a:spLocks noGrp="1" noChangeArrowheads="1"/>
          </p:cNvSpPr>
          <p:nvPr>
            <p:ph type="title"/>
          </p:nvPr>
        </p:nvSpPr>
        <p:spPr>
          <a:xfrm>
            <a:off x="2224088" y="1325563"/>
            <a:ext cx="8912225" cy="744537"/>
          </a:xfrm>
        </p:spPr>
        <p:txBody>
          <a:bodyPr/>
          <a:lstStyle/>
          <a:p>
            <a:r>
              <a:rPr lang="tr-TR" altLang="en-US" sz="2000" b="1" dirty="0"/>
              <a:t>SINAV MERKEZİNDE YAPILACAK HAZIRLIKLAR</a:t>
            </a:r>
          </a:p>
        </p:txBody>
      </p:sp>
      <p:sp>
        <p:nvSpPr>
          <p:cNvPr id="23555" name="İçerik Yer Tutucusu 3">
            <a:extLst>
              <a:ext uri="{FF2B5EF4-FFF2-40B4-BE49-F238E27FC236}">
                <a16:creationId xmlns="" xmlns:a16="http://schemas.microsoft.com/office/drawing/2014/main" id="{93AAC587-0093-4D8A-81FB-A2A601869247}"/>
              </a:ext>
            </a:extLst>
          </p:cNvPr>
          <p:cNvSpPr>
            <a:spLocks noGrp="1" noChangeArrowheads="1"/>
          </p:cNvSpPr>
          <p:nvPr>
            <p:ph idx="1"/>
          </p:nvPr>
        </p:nvSpPr>
        <p:spPr>
          <a:xfrm>
            <a:off x="2389188" y="2282825"/>
            <a:ext cx="8915400" cy="3778250"/>
          </a:xfrm>
        </p:spPr>
        <p:txBody>
          <a:bodyPr/>
          <a:lstStyle/>
          <a:p>
            <a:pPr algn="just"/>
            <a:r>
              <a:rPr lang="tr-TR" altLang="en-US" sz="2000" dirty="0"/>
              <a:t>Korona virüs salgını tedbirleri kapsamında </a:t>
            </a:r>
            <a:r>
              <a:rPr lang="tr-TR" altLang="en-US" sz="2000" dirty="0" smtClean="0"/>
              <a:t>cerrahi </a:t>
            </a:r>
            <a:r>
              <a:rPr lang="tr-TR" altLang="en-US" sz="2000" dirty="0"/>
              <a:t>m</a:t>
            </a:r>
            <a:r>
              <a:rPr lang="tr-TR" altLang="en-US" sz="2000" dirty="0" smtClean="0"/>
              <a:t>aske </a:t>
            </a:r>
            <a:r>
              <a:rPr lang="tr-TR" altLang="en-US" sz="2000" dirty="0"/>
              <a:t>ve dezenfektasyon ürünleri </a:t>
            </a:r>
            <a:r>
              <a:rPr lang="tr-TR" altLang="en-US" sz="2000" dirty="0" smtClean="0"/>
              <a:t>sınav merkezlerinde bulundurulacaktır.</a:t>
            </a:r>
            <a:endParaRPr lang="tr-TR" altLang="en-US" sz="2000" dirty="0"/>
          </a:p>
          <a:p>
            <a:pPr algn="just"/>
            <a:r>
              <a:rPr lang="tr-TR" altLang="en-US" sz="2000" dirty="0"/>
              <a:t>Ayrıca sınavdan önce tüm sınav merkezlerinin dezenfektasyon ile temizliği yapılarak sınava hazır hale getirilecektir.</a:t>
            </a:r>
          </a:p>
          <a:p>
            <a:pPr algn="just"/>
            <a:r>
              <a:rPr lang="tr-TR" altLang="en-US" sz="2000" dirty="0"/>
              <a:t>Sınav gününden bir gün önce tüm okulun genel temizliği (özellikle sınıflar ve tuvaletler), dezenfektanla yapılamadığı durumlarda, su ve deterjan kullanılarak yaptırılmalıdır.</a:t>
            </a:r>
          </a:p>
        </p:txBody>
      </p:sp>
      <p:pic>
        <p:nvPicPr>
          <p:cNvPr id="23556" name="Resim 4">
            <a:extLst>
              <a:ext uri="{FF2B5EF4-FFF2-40B4-BE49-F238E27FC236}">
                <a16:creationId xmlns="" xmlns:a16="http://schemas.microsoft.com/office/drawing/2014/main" id="{CBEC08EA-D334-458A-AAC2-C5D34B4F962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Metin kutusu 5">
            <a:extLst>
              <a:ext uri="{FF2B5EF4-FFF2-40B4-BE49-F238E27FC236}">
                <a16:creationId xmlns="" xmlns:a16="http://schemas.microsoft.com/office/drawing/2014/main" id="{B261158A-7B82-4705-9039-97AF7E68788A}"/>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Unvan 1">
            <a:extLst>
              <a:ext uri="{FF2B5EF4-FFF2-40B4-BE49-F238E27FC236}">
                <a16:creationId xmlns="" xmlns:a16="http://schemas.microsoft.com/office/drawing/2014/main" id="{FC3F83C4-1414-44FF-8B82-7FA0D871192B}"/>
              </a:ext>
            </a:extLst>
          </p:cNvPr>
          <p:cNvSpPr>
            <a:spLocks noGrp="1" noChangeArrowheads="1"/>
          </p:cNvSpPr>
          <p:nvPr>
            <p:ph type="title"/>
          </p:nvPr>
        </p:nvSpPr>
        <p:spPr>
          <a:xfrm>
            <a:off x="2170113" y="1008063"/>
            <a:ext cx="8912225" cy="744537"/>
          </a:xfrm>
        </p:spPr>
        <p:txBody>
          <a:bodyPr/>
          <a:lstStyle/>
          <a:p>
            <a:r>
              <a:rPr lang="tr-TR" altLang="en-US" sz="2000" b="1"/>
              <a:t>SINAV MERKEZİNDE YAPILACAK HAZIRLIKLAR</a:t>
            </a:r>
          </a:p>
        </p:txBody>
      </p:sp>
      <p:sp>
        <p:nvSpPr>
          <p:cNvPr id="24579" name="İçerik Yer Tutucusu 3">
            <a:extLst>
              <a:ext uri="{FF2B5EF4-FFF2-40B4-BE49-F238E27FC236}">
                <a16:creationId xmlns="" xmlns:a16="http://schemas.microsoft.com/office/drawing/2014/main" id="{67678509-333E-4E69-971F-1D5D57B4A707}"/>
              </a:ext>
            </a:extLst>
          </p:cNvPr>
          <p:cNvSpPr>
            <a:spLocks noGrp="1" noChangeArrowheads="1"/>
          </p:cNvSpPr>
          <p:nvPr>
            <p:ph idx="1"/>
          </p:nvPr>
        </p:nvSpPr>
        <p:spPr>
          <a:xfrm>
            <a:off x="2170113" y="1752600"/>
            <a:ext cx="9398000" cy="4786313"/>
          </a:xfrm>
        </p:spPr>
        <p:txBody>
          <a:bodyPr>
            <a:normAutofit/>
          </a:bodyPr>
          <a:lstStyle/>
          <a:p>
            <a:pPr algn="just"/>
            <a:r>
              <a:rPr lang="tr-TR" altLang="en-US" dirty="0"/>
              <a:t>Sınav öncesi salon görevlilerine yönelik yapılacak  toplantılara gerekli önem verilecek olup toplantıda sosyal mesafe kurallarına dikkat edilecektir. Sınav görevi olan  bütün ilgililerin toplantılara katılmaları sağlanacaktır. </a:t>
            </a:r>
            <a:r>
              <a:rPr lang="tr-TR" altLang="en-US" b="1" dirty="0">
                <a:solidFill>
                  <a:srgbClr val="0070C0"/>
                </a:solidFill>
              </a:rPr>
              <a:t>Sınavdan en az 1 saat önce görevli olduğunuz okulda bulununuz, aksi takdirde göreve alınmayacaksınız.</a:t>
            </a:r>
          </a:p>
          <a:p>
            <a:pPr algn="just"/>
            <a:r>
              <a:rPr lang="tr-TR" altLang="en-US" dirty="0"/>
              <a:t>Sınavda görevliler dışındaki kişiler ile öğrenci velilerinin okul bahçesine girişlerine kesinlikle izin verilmeyecektir.</a:t>
            </a:r>
          </a:p>
          <a:p>
            <a:pPr algn="just"/>
            <a:r>
              <a:rPr lang="tr-TR" altLang="en-US" b="1" dirty="0">
                <a:solidFill>
                  <a:srgbClr val="FF0000"/>
                </a:solidFill>
              </a:rPr>
              <a:t>Cep telefonları ile okul binasına girmek KESİNLİKLE yasaktır. </a:t>
            </a:r>
            <a:r>
              <a:rPr lang="tr-TR" altLang="en-US" dirty="0"/>
              <a:t>Bina komisyonu ve hizmetliler de dahil hiçbir sınav görevlisinde cep telefonuna müsamaha gösterilmeyecektir. Tüm uyarılara rağmen cep telefonunu getiren görevlilerden tutanak karşılığı teslim alınacak (teslim alma ve verme saatleri tutanağa işlenecektir) ve 2 oturum da tamamlanmadan cep telefonları teslim edilmeyecektir. </a:t>
            </a:r>
            <a:r>
              <a:rPr lang="tr-TR" altLang="en-US" b="1" dirty="0">
                <a:solidFill>
                  <a:srgbClr val="FF0000"/>
                </a:solidFill>
              </a:rPr>
              <a:t>Cep telefonunu teslim etmek istemeyen görevlilerin görevine devam etmesine izin verilmeyecek ve sınav binasından çıkarılacaktır.</a:t>
            </a:r>
          </a:p>
        </p:txBody>
      </p:sp>
      <p:pic>
        <p:nvPicPr>
          <p:cNvPr id="24580" name="Resim 4">
            <a:extLst>
              <a:ext uri="{FF2B5EF4-FFF2-40B4-BE49-F238E27FC236}">
                <a16:creationId xmlns="" xmlns:a16="http://schemas.microsoft.com/office/drawing/2014/main" id="{2218C8D5-3664-4015-B697-73F8069EDB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Metin kutusu 5">
            <a:extLst>
              <a:ext uri="{FF2B5EF4-FFF2-40B4-BE49-F238E27FC236}">
                <a16:creationId xmlns="" xmlns:a16="http://schemas.microsoft.com/office/drawing/2014/main" id="{388A1014-E36D-46DA-A45B-B764E06EB233}"/>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Unvan 1">
            <a:extLst>
              <a:ext uri="{FF2B5EF4-FFF2-40B4-BE49-F238E27FC236}">
                <a16:creationId xmlns="" xmlns:a16="http://schemas.microsoft.com/office/drawing/2014/main" id="{0099AF05-1627-4C2A-AC65-99C89B299623}"/>
              </a:ext>
            </a:extLst>
          </p:cNvPr>
          <p:cNvSpPr>
            <a:spLocks noGrp="1" noChangeArrowheads="1"/>
          </p:cNvSpPr>
          <p:nvPr>
            <p:ph type="title"/>
          </p:nvPr>
        </p:nvSpPr>
        <p:spPr>
          <a:xfrm>
            <a:off x="2170113" y="973138"/>
            <a:ext cx="8912225" cy="744537"/>
          </a:xfrm>
        </p:spPr>
        <p:txBody>
          <a:bodyPr/>
          <a:lstStyle/>
          <a:p>
            <a:r>
              <a:rPr lang="tr-TR" altLang="en-US" sz="2000" b="1"/>
              <a:t>SINAV MERKEZİNDE YAPILACAK HAZIRLIKLAR</a:t>
            </a:r>
          </a:p>
        </p:txBody>
      </p:sp>
      <p:sp>
        <p:nvSpPr>
          <p:cNvPr id="4" name="İçerik Yer Tutucusu 3">
            <a:extLst>
              <a:ext uri="{FF2B5EF4-FFF2-40B4-BE49-F238E27FC236}">
                <a16:creationId xmlns="" xmlns:a16="http://schemas.microsoft.com/office/drawing/2014/main" id="{9F1B6EEE-CB18-4A27-8F76-06951A4B547C}"/>
              </a:ext>
            </a:extLst>
          </p:cNvPr>
          <p:cNvSpPr>
            <a:spLocks noGrp="1"/>
          </p:cNvSpPr>
          <p:nvPr>
            <p:ph idx="1"/>
          </p:nvPr>
        </p:nvSpPr>
        <p:spPr>
          <a:xfrm>
            <a:off x="2255838" y="1717675"/>
            <a:ext cx="9297987" cy="4743450"/>
          </a:xfrm>
        </p:spPr>
        <p:txBody>
          <a:bodyPr rtlCol="0">
            <a:normAutofit/>
          </a:bodyPr>
          <a:lstStyle/>
          <a:p>
            <a:pPr algn="just" fontAlgn="auto">
              <a:spcAft>
                <a:spcPts val="0"/>
              </a:spcAft>
              <a:buFont typeface="Wingdings 3" charset="2"/>
              <a:buChar char=""/>
              <a:defRPr/>
            </a:pPr>
            <a:r>
              <a:rPr lang="tr-TR" sz="2000" dirty="0">
                <a:solidFill>
                  <a:schemeClr val="tx1">
                    <a:lumMod val="75000"/>
                    <a:lumOff val="25000"/>
                  </a:schemeClr>
                </a:solidFill>
              </a:rPr>
              <a:t>Bina Sınav Komisyonu yardımcıları, salon başkanları, gözetmenler ve yedek gözetmenlerle yapacağı toplantıda, bütün sınav görevlilerinin sosyal mesafe kuralına (kişiler arasında en az 1 metre mesafe olacak şekilde) uyarak oturmalarını ve tıbbi maske takmalarını sağlamalıdır. Sınav görevlilerine sınav kurallarına ek olarak COVID-19 ile ilgili alınacak önlemler konusunda bilgi vermelidir. Su içmek isteyen kişiler maskelerini kenarlarında bulunan lastiklerinden tutarak çıkarmalı, maskelerin ağız ve burnu kapatan ön yüzüne asla dokunmamalıdır. Maskeler yine kenarlarda bulunan lastiklerinden tutularak takılmalı ve sonrasında eller el antiseptiği ile ovalanmalıdır.</a:t>
            </a:r>
          </a:p>
          <a:p>
            <a:pPr algn="just" fontAlgn="auto">
              <a:spcAft>
                <a:spcPts val="0"/>
              </a:spcAft>
              <a:buFont typeface="Wingdings 3" charset="2"/>
              <a:buChar char=""/>
              <a:defRPr/>
            </a:pPr>
            <a:r>
              <a:rPr lang="tr-TR" sz="2000" dirty="0">
                <a:solidFill>
                  <a:schemeClr val="tx1">
                    <a:lumMod val="75000"/>
                    <a:lumOff val="25000"/>
                  </a:schemeClr>
                </a:solidFill>
              </a:rPr>
              <a:t>Ateş, öksürük, burun akıntısı ve solunum güçlüğü şikâyeti olan, COVID-19 olan veya son 10 gün içerisinde COVID-19 vakası ile teması olan kişiler sınav görevlisi olmamalıdır. Bu durumda olan görevlilerin yerine yedek görevli salona görevlendirilmeli, görevli sayısında sıkıntı yaşanma ihtimali varsa en kısa sürede Bölge Sınav Yürütme Kurulu ile iletişime geçilmelidir.</a:t>
            </a:r>
          </a:p>
          <a:p>
            <a:pPr marL="0" indent="0" algn="just" fontAlgn="auto">
              <a:spcAft>
                <a:spcPts val="0"/>
              </a:spcAft>
              <a:buFont typeface="Wingdings 3" charset="2"/>
              <a:buNone/>
              <a:defRPr/>
            </a:pPr>
            <a:endParaRPr lang="tr-TR" sz="2000" dirty="0">
              <a:solidFill>
                <a:schemeClr val="tx1">
                  <a:lumMod val="75000"/>
                  <a:lumOff val="25000"/>
                </a:schemeClr>
              </a:solidFill>
            </a:endParaRPr>
          </a:p>
        </p:txBody>
      </p:sp>
      <p:pic>
        <p:nvPicPr>
          <p:cNvPr id="25604" name="Resim 4">
            <a:extLst>
              <a:ext uri="{FF2B5EF4-FFF2-40B4-BE49-F238E27FC236}">
                <a16:creationId xmlns="" xmlns:a16="http://schemas.microsoft.com/office/drawing/2014/main" id="{79BD5602-4255-4209-BBA6-6AFC7159EB1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Metin kutusu 5">
            <a:extLst>
              <a:ext uri="{FF2B5EF4-FFF2-40B4-BE49-F238E27FC236}">
                <a16:creationId xmlns="" xmlns:a16="http://schemas.microsoft.com/office/drawing/2014/main" id="{63DD968B-DF26-4F3A-BC9A-02BDECFAA90D}"/>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Unvan 1">
            <a:extLst>
              <a:ext uri="{FF2B5EF4-FFF2-40B4-BE49-F238E27FC236}">
                <a16:creationId xmlns="" xmlns:a16="http://schemas.microsoft.com/office/drawing/2014/main" id="{CB7AEE5C-EE36-4924-8C53-774C4109AD7A}"/>
              </a:ext>
            </a:extLst>
          </p:cNvPr>
          <p:cNvSpPr>
            <a:spLocks noGrp="1" noChangeArrowheads="1"/>
          </p:cNvSpPr>
          <p:nvPr>
            <p:ph type="title"/>
          </p:nvPr>
        </p:nvSpPr>
        <p:spPr>
          <a:xfrm>
            <a:off x="2170113" y="1397000"/>
            <a:ext cx="8912225" cy="744538"/>
          </a:xfrm>
        </p:spPr>
        <p:txBody>
          <a:bodyPr/>
          <a:lstStyle/>
          <a:p>
            <a:r>
              <a:rPr lang="tr-TR" altLang="en-US" sz="2400" b="1"/>
              <a:t>SINAV ÖNCESİ</a:t>
            </a:r>
          </a:p>
        </p:txBody>
      </p:sp>
      <p:sp>
        <p:nvSpPr>
          <p:cNvPr id="26627" name="İçerik Yer Tutucusu 3">
            <a:extLst>
              <a:ext uri="{FF2B5EF4-FFF2-40B4-BE49-F238E27FC236}">
                <a16:creationId xmlns="" xmlns:a16="http://schemas.microsoft.com/office/drawing/2014/main" id="{F5E730D2-52AC-4FCF-AC79-596B68980A70}"/>
              </a:ext>
            </a:extLst>
          </p:cNvPr>
          <p:cNvSpPr>
            <a:spLocks noGrp="1" noChangeArrowheads="1"/>
          </p:cNvSpPr>
          <p:nvPr>
            <p:ph idx="1"/>
          </p:nvPr>
        </p:nvSpPr>
        <p:spPr>
          <a:xfrm>
            <a:off x="2166938" y="2535238"/>
            <a:ext cx="8915400" cy="3776662"/>
          </a:xfrm>
        </p:spPr>
        <p:txBody>
          <a:bodyPr/>
          <a:lstStyle/>
          <a:p>
            <a:pPr algn="just"/>
            <a:r>
              <a:rPr lang="tr-TR" altLang="en-US" sz="2000" dirty="0"/>
              <a:t>Merkezi sınavda, sözel bölüm ve sayısal bölümün sınav  evrakı ayrı sınav güvenlik poşeti ile poşetlenerek  kutulanmıştır. Sınav güvenlik poşetlerinin üzerinde ait  olduğu bölüm belirtilmiştir. Her bölümde yapılacak sınav  için o bölüme ait sınav evrak kutusu süresi içerisinde  açılıp kapatılacaktır. Farklı bölüme ait sınav evrakının  bulunduğu sınav güvenlik kutu ve poşetlerinin kendi  bölümü haricinde açılmamasına dikkat edilecektir. Hatanın en aza indirilmesi amacıyla 1.Oturumun kutusu GRİ renkli olacaktır.</a:t>
            </a:r>
          </a:p>
        </p:txBody>
      </p:sp>
      <p:pic>
        <p:nvPicPr>
          <p:cNvPr id="26628" name="Resim 4">
            <a:extLst>
              <a:ext uri="{FF2B5EF4-FFF2-40B4-BE49-F238E27FC236}">
                <a16:creationId xmlns="" xmlns:a16="http://schemas.microsoft.com/office/drawing/2014/main" id="{752E411F-F295-491F-BC1C-2FA27AD4678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1420" b="21094"/>
          <a:stretch>
            <a:fillRect/>
          </a:stretch>
        </p:blipFill>
        <p:spPr bwMode="auto">
          <a:xfrm>
            <a:off x="10369550" y="85725"/>
            <a:ext cx="162718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Metin kutusu 5">
            <a:extLst>
              <a:ext uri="{FF2B5EF4-FFF2-40B4-BE49-F238E27FC236}">
                <a16:creationId xmlns="" xmlns:a16="http://schemas.microsoft.com/office/drawing/2014/main" id="{CCBCA568-B464-4E70-B09E-CE83E39406CF}"/>
              </a:ext>
            </a:extLst>
          </p:cNvPr>
          <p:cNvSpPr txBox="1">
            <a:spLocks noChangeArrowheads="1"/>
          </p:cNvSpPr>
          <p:nvPr/>
        </p:nvSpPr>
        <p:spPr bwMode="auto">
          <a:xfrm>
            <a:off x="2733675" y="239713"/>
            <a:ext cx="6724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tr-TR" altLang="en-US" b="1" dirty="0" smtClean="0">
                <a:solidFill>
                  <a:srgbClr val="FF0000"/>
                </a:solidFill>
                <a:latin typeface="Algerian" panose="04020705040A02060702" pitchFamily="82" charset="0"/>
              </a:rPr>
              <a:t>İNCESU İLÇE MİLLİ EĞİTİM MÜDÜRLÜĞÜ</a:t>
            </a:r>
            <a:endParaRPr lang="tr-TR" altLang="en-US" b="1" dirty="0">
              <a:solidFill>
                <a:srgbClr val="FF0000"/>
              </a:solidFill>
              <a:latin typeface="Algerian" panose="04020705040A02060702" pitchFamily="82"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kyüzü">
  <a:themeElements>
    <a:clrScheme name="Gökyüzü">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Gökyüzü">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ökyüzü">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TM03457452[[fn=Gökyüzü]]</Template>
  <TotalTime>1857</TotalTime>
  <Words>4343</Words>
  <Application>Microsoft Office PowerPoint</Application>
  <PresentationFormat>Geniş ekran</PresentationFormat>
  <Paragraphs>285</Paragraphs>
  <Slides>57</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57</vt:i4>
      </vt:variant>
    </vt:vector>
  </HeadingPairs>
  <TitlesOfParts>
    <vt:vector size="65" baseType="lpstr">
      <vt:lpstr>Algerian</vt:lpstr>
      <vt:lpstr>Arial</vt:lpstr>
      <vt:lpstr>Calibri</vt:lpstr>
      <vt:lpstr>Calibri Light</vt:lpstr>
      <vt:lpstr>Century Gothic</vt:lpstr>
      <vt:lpstr>Wingdings</vt:lpstr>
      <vt:lpstr>Wingdings 3</vt:lpstr>
      <vt:lpstr>Gökyüzü</vt:lpstr>
      <vt:lpstr>SINAVLA ÖĞRENCİ ALACAK ORTAÖĞRETİM KURUMLARINA İLİŞKİN MERKEZÎ SINAV BAŞVURU VE UYGULAMA REHBERİ DİKKAT EDİLECEK HUSUSLAR 2021 </vt:lpstr>
      <vt:lpstr>PowerPoint Sunusu</vt:lpstr>
      <vt:lpstr>Sınav Saati – Oturum Bilgileri</vt:lpstr>
      <vt:lpstr>2021 SINAVLA ÖĞRENCİ ALAN ORTAÖĞRETİM KURUMLARINA İLİŞKİN MERKEZİ SINAV</vt:lpstr>
      <vt:lpstr>SINAV MERKEZİNDE YAPILACAK HAZIRLIKLAR</vt:lpstr>
      <vt:lpstr>SINAV MERKEZİNDE YAPILACAK HAZIRLIKLAR</vt:lpstr>
      <vt:lpstr>SINAV MERKEZİNDE YAPILACAK HAZIRLIKLAR</vt:lpstr>
      <vt:lpstr>SINAV MERKEZİNDE YAPILACAK HAZIRLIKLAR</vt:lpstr>
      <vt:lpstr>SINAV ÖNCESİ</vt:lpstr>
      <vt:lpstr>SINAV ÖNCESİ</vt:lpstr>
      <vt:lpstr>SINAV ÖNCESİ</vt:lpstr>
      <vt:lpstr>SINAV ÖNCESİ</vt:lpstr>
      <vt:lpstr>SINAV ÖNCESİ</vt:lpstr>
      <vt:lpstr>SINAV SONRASI</vt:lpstr>
      <vt:lpstr>Sınav Evrakının Dağıtımı</vt:lpstr>
      <vt:lpstr>Sınav Evrakının Dağıtımı</vt:lpstr>
      <vt:lpstr>Sınav Evrakının Dağıtımı</vt:lpstr>
      <vt:lpstr>Bina Sınav Komisyonunun Yapacağı İşler ve Dikkat Edeceği Hususlar</vt:lpstr>
      <vt:lpstr>Bina Sınav Komisyonunun Yapacağı İşler ve Dikkat Edeceği Hususlar</vt:lpstr>
      <vt:lpstr>Bina Sınav Komisyonunun Yapacağı İşler ve Dikkat Edeceği Hususlar</vt:lpstr>
      <vt:lpstr>Bina Sınav Komisyonunun Yapacağı İşler ve Dikkat Edeceği Hususlar</vt:lpstr>
      <vt:lpstr>Bina Sınav Komisyonunun Yapacağı İşler ve Dikkat Edeceği Hususlar</vt:lpstr>
      <vt:lpstr>Bina Sınav Komisyonunun Yapacağı İşler ve Dikkat Edeceği Hususlar</vt:lpstr>
      <vt:lpstr>Bina Sınav Komisyonunun Yapacağı İşler ve Dikkat Edeceği Hususlar</vt:lpstr>
      <vt:lpstr>Salon Görevlilerinin Sınav Başlamadan Önce Yapacakları İşlemler</vt:lpstr>
      <vt:lpstr>Salon Görevlilerinin Sınav Başlamadan Önce Yapacakları İşlemler</vt:lpstr>
      <vt:lpstr>Salon Görevlilerinin Sınav Başlamadan Önce Yapacakları İşlemler</vt:lpstr>
      <vt:lpstr>Salon Görevlilerinin Sınav Başlamadan Önce Yapacakları İşlemler</vt:lpstr>
      <vt:lpstr>Salon Görevlilerinin Sınav Başlamadan Önce Yapacakları İşlemler</vt:lpstr>
      <vt:lpstr>Salon Görevlilerinin Sınav Başlamadan Önce Yapacakları İşlemler</vt:lpstr>
      <vt:lpstr>Salon Görevlilerinin Sınav Süresince Yapacakları İşlemler</vt:lpstr>
      <vt:lpstr>Salon Görevlilerinin Sınav Süresince Yapacakları İşlemler</vt:lpstr>
      <vt:lpstr>Salon Görevlilerinin Sınav Süresince Yapacakları İşlemler</vt:lpstr>
      <vt:lpstr>Salon Görevlilerinin Sınav Süresince Yapacakları İşlemler</vt:lpstr>
      <vt:lpstr>Salon Görevlilerinin Sınav Bitiminde Yapacakları İşlemler</vt:lpstr>
      <vt:lpstr>Salon Görevlilerinin Sınav Bitiminde Yapacakları İşlemler</vt:lpstr>
      <vt:lpstr>Salon Görevlilerinin Sınav Bitiminde Yapacakları İşlemler</vt:lpstr>
      <vt:lpstr>Merkezi Sınav Görevlendirme İşlemleri</vt:lpstr>
      <vt:lpstr>Görevlendirme İşlemleri - Salon başkanı  ve Gözetmenler </vt:lpstr>
      <vt:lpstr>Görevlendirme İşlemleri - Yedek salon görevlileri </vt:lpstr>
      <vt:lpstr>Görevlendirme İşlemleri - Yardımcı engelli gözetmeni </vt:lpstr>
      <vt:lpstr>Görevlendirme İşlemleri - Hizmetli</vt:lpstr>
      <vt:lpstr>Görevlendirme İşlemleri - Sınav Evraklarının Nakli ve Güvenliği</vt:lpstr>
      <vt:lpstr>Görevlendirme İşlemleri - Emniyet görevlileri</vt:lpstr>
      <vt:lpstr>Sınav Görevlilerinin Dikkatine</vt:lpstr>
      <vt:lpstr>Sınav Görevlilerinin Dikkatine</vt:lpstr>
      <vt:lpstr>Süreğen Hastalığı Olan Öğrenciler</vt:lpstr>
      <vt:lpstr>Özel Eğitime İhtiyacı Olan Öğrenciler</vt:lpstr>
      <vt:lpstr>Sınavdan Sonra Yapılacak İşlemler</vt:lpstr>
      <vt:lpstr>Görevlendirme ve Ücret Tahakkuk İşlemleri</vt:lpstr>
      <vt:lpstr>Görevlendirme ve Ücret Tahakkuk İşlemleri</vt:lpstr>
      <vt:lpstr>Görevlendirme ve Ücret Tahakkuk İşlemleri</vt:lpstr>
      <vt:lpstr>Sınavdan Sonra Yapılacak İşlemlerde Dikkat Edilecek Hususlar ÖNEMLİ !!!</vt:lpstr>
      <vt:lpstr>Dikkat Edilecek Hususlar</vt:lpstr>
      <vt:lpstr>Dikkat Edilecek Hususlar</vt:lpstr>
      <vt:lpstr>DİKKAT !!!</vt:lpstr>
      <vt:lpstr>PowerPoint Sunusu</vt:lpstr>
    </vt:vector>
  </TitlesOfParts>
  <Company>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SINAVLA ÖĞRENCİ ALACAK ORTAÖĞRETİM KURUMLARINA İLİŞKİN MERKEZÎ SINAV BAŞVURU VE UYGULAMA KILAVUZU</dc:title>
  <dc:creator>Suleyman SAVCU</dc:creator>
  <cp:lastModifiedBy>İncesu Meb lenovo</cp:lastModifiedBy>
  <cp:revision>84</cp:revision>
  <dcterms:created xsi:type="dcterms:W3CDTF">2020-06-04T06:37:18Z</dcterms:created>
  <dcterms:modified xsi:type="dcterms:W3CDTF">2021-05-31T10:32:15Z</dcterms:modified>
</cp:coreProperties>
</file>